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Klikněte pro přesun snímku</a:t>
            </a: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16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16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17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3B5E1C0-9F25-4798-932D-AA2EB74CFC3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Úvodní stranu bych upravila, logo bych ponechala vpravo dole jako na ostatních slidech a Napsala bych velkým písmem Šamanka s.r.o., dolů bych doplnila všechny kontaktní údaje a jen bych je nezmiňovala, takhle je to takové chudé. Případně můžete už zde na slide dát váš slogan, nebo ho ponechat na dalším.</a:t>
            </a: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Co se týče Loga, jste si jistí, že za Šamanka je čárka? Záleží na tom, jak jste to psali do Obchodního rejstříku.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naše poslání, není to moc vize do budoucna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Místo slovíčka nabízíme bych napsala “Naše produkty”</a:t>
            </a: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250g</a:t>
            </a: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i="1" strike="noStrike" spc="-1">
                <a:latin typeface="Arial"/>
              </a:rPr>
              <a:t>Tady by bylo hezké, aby písmo bylo stejně velké jako na ostatních slidech.</a:t>
            </a: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i="1" strike="noStrike" spc="-1">
                <a:latin typeface="Arial"/>
              </a:rPr>
              <a:t>Také by bylo hezké kdyby tam byly doplněny fotky produktů</a:t>
            </a:r>
            <a:endParaRPr lang="cs-CZ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50g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kakaová poleva 19% (palmový tuk, zahušťovadlo: polydextróza (vláknina),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 mléčné bílkoviny, kakaový prášek 8%, 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emulgátor: slunečnicový lecitin, aroma, sladidlo: sukralóza),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syrovátkový bílkovinný koncentrát 11%, sójový bílkovinný izolát 10%, sójové vločky,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hořká čokoláda 4,5% (kakaová hmota, cukr, kakaové máslo, emulgátor: slunečnicový lecitin, aroma), zvlhčovadlo: glycerol,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 sušené mléko odstředěné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, kakaový prášek, palmový tuk, sušené vaječné bílky, emulgátor: slunečnicový lecitin, sůl, vitaminy: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C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(kyselina L-askorbová), niacin (nikotinamid),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E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(DL-alfa-tokoferyl-acetát 50%),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B5 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(D-pantothenát vápenatý),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B6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(pyridoxin hydrochlorid),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B2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(riboflavin),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B1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(thiamin mononitrát),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B9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(kyselina pteroylmonoglutamová), D-biotin, </a:t>
            </a:r>
            <a:r>
              <a:rPr lang="cs-CZ" sz="1200" b="1" strike="noStrike" spc="-1">
                <a:solidFill>
                  <a:srgbClr val="434343"/>
                </a:solidFill>
                <a:latin typeface="Arial"/>
              </a:rPr>
              <a:t>vitamin B12</a:t>
            </a:r>
            <a:r>
              <a:rPr lang="cs-CZ" sz="1200" b="0" strike="noStrike" spc="-1">
                <a:solidFill>
                  <a:srgbClr val="434343"/>
                </a:solidFill>
                <a:latin typeface="Arial"/>
              </a:rPr>
              <a:t> (kyanokobalamin); aroma.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??g</a:t>
            </a: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podporuje svalovou paměť</a:t>
            </a: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https://www.blackkale.cz/peppersmith-zvykacky-mata-kaderava-spearmint--15-g/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2? tablet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Tohle je krásné, během prezentace byste měli zmínit, že fungujete na e-shopu, případně přijímáte objednávky přes váš email.</a:t>
            </a: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latin typeface="Arial"/>
              </a:rPr>
              <a:t>(ze staré prezentace</a:t>
            </a:r>
            <a:r>
              <a:rPr lang="cs-CZ" sz="1000" b="0" strike="noStrike" spc="-1">
                <a:latin typeface="Arial"/>
              </a:rPr>
              <a:t> </a:t>
            </a:r>
            <a:r>
              <a:rPr lang="cs-CZ" sz="1000" b="0" strike="noStrike" spc="-1">
                <a:solidFill>
                  <a:srgbClr val="000000"/>
                </a:solidFill>
                <a:latin typeface="Arial"/>
              </a:rPr>
              <a:t>Šamanka, s. r. o.</a:t>
            </a:r>
            <a:endParaRPr lang="cs-CZ" sz="1000" b="0" strike="noStrike" spc="-1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lang="cs-CZ" sz="1000" b="0" i="1" strike="noStrike" spc="-1">
                <a:solidFill>
                  <a:srgbClr val="000000"/>
                </a:solidFill>
                <a:latin typeface="Arial"/>
              </a:rPr>
              <a:t>Obchodní akademie a jazyková škola s právem státní jazykové zkoušky Liberec, příspěvková organizace</a:t>
            </a:r>
            <a:endParaRPr lang="cs-CZ" sz="1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4840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8024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16532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4840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8024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165320" y="549720"/>
            <a:ext cx="6857640" cy="159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4840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8024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116532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4840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8024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165320" y="549720"/>
            <a:ext cx="6857640" cy="159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4840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8024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116532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4840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58024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1165320" y="549720"/>
            <a:ext cx="6857640" cy="159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4840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5802480" y="10868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116532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4840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5802480" y="3032640"/>
            <a:ext cx="220788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65320" y="549720"/>
            <a:ext cx="6857640" cy="159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3725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9280" y="30326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9280" y="1086840"/>
            <a:ext cx="334620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165320" y="3032640"/>
            <a:ext cx="6857640" cy="1776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319040" y="2233440"/>
            <a:ext cx="6680160" cy="115956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r>
              <a:rPr lang="cs-CZ" sz="50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5" name="CustomShape 2"/>
          <p:cNvSpPr/>
          <p:nvPr/>
        </p:nvSpPr>
        <p:spPr>
          <a:xfrm>
            <a:off x="935640" y="3471840"/>
            <a:ext cx="360" cy="2310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41320" y="3282840"/>
            <a:ext cx="188640" cy="188640"/>
          </a:xfrm>
          <a:prstGeom prst="ellipse">
            <a:avLst/>
          </a:prstGeom>
          <a:solidFill>
            <a:srgbClr val="39C0BA"/>
          </a:solidFill>
          <a:ln w="2844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945720" y="0"/>
            <a:ext cx="360" cy="514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638280" y="2267280"/>
            <a:ext cx="614160" cy="614160"/>
          </a:xfrm>
          <a:prstGeom prst="ellipse">
            <a:avLst/>
          </a:prstGeom>
          <a:solidFill>
            <a:srgbClr val="39C0BA"/>
          </a:solidFill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633320" y="2161800"/>
            <a:ext cx="6700320" cy="81972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43" name="CustomShape 4"/>
          <p:cNvSpPr/>
          <p:nvPr/>
        </p:nvSpPr>
        <p:spPr>
          <a:xfrm>
            <a:off x="724680" y="2243880"/>
            <a:ext cx="450720" cy="6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800" b="1" strike="noStrike" spc="-1">
                <a:solidFill>
                  <a:srgbClr val="FFFFFF"/>
                </a:solidFill>
                <a:latin typeface="Quicksand"/>
                <a:ea typeface="Quicksand"/>
              </a:rPr>
              <a:t>“</a:t>
            </a:r>
            <a:endParaRPr lang="cs-CZ" sz="48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523000" y="4752000"/>
            <a:ext cx="548280" cy="31500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6E05EA63-37BA-472A-B401-E5CDF339D207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30000" y="2307960"/>
            <a:ext cx="6766920" cy="53172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sldNum"/>
          </p:nvPr>
        </p:nvSpPr>
        <p:spPr>
          <a:xfrm>
            <a:off x="8523000" y="4752000"/>
            <a:ext cx="548280" cy="31500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22D33F49-7207-4028-8D10-717F42F1C5C7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939600" y="0"/>
            <a:ext cx="360" cy="514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4"/>
          <p:cNvSpPr/>
          <p:nvPr/>
        </p:nvSpPr>
        <p:spPr>
          <a:xfrm flipH="1">
            <a:off x="632520" y="2267280"/>
            <a:ext cx="614160" cy="614160"/>
          </a:xfrm>
          <a:prstGeom prst="ellipse">
            <a:avLst/>
          </a:prstGeom>
          <a:solidFill>
            <a:srgbClr val="39C0BA"/>
          </a:solidFill>
          <a:ln w="2844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165320" y="549720"/>
            <a:ext cx="6857640" cy="34452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1165320" y="1086840"/>
            <a:ext cx="6857640" cy="372528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sldNum"/>
          </p:nvPr>
        </p:nvSpPr>
        <p:spPr>
          <a:xfrm>
            <a:off x="8523000" y="4752000"/>
            <a:ext cx="548280" cy="31500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CB6F687B-895B-471D-9538-1B7A4A648B4D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945720" y="0"/>
            <a:ext cx="360" cy="514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5"/>
          <p:cNvSpPr/>
          <p:nvPr/>
        </p:nvSpPr>
        <p:spPr>
          <a:xfrm>
            <a:off x="874440" y="605880"/>
            <a:ext cx="142200" cy="142200"/>
          </a:xfrm>
          <a:prstGeom prst="ellipse">
            <a:avLst/>
          </a:prstGeom>
          <a:solidFill>
            <a:srgbClr val="39C0BA"/>
          </a:solidFill>
          <a:ln w="2844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6"/>
          <p:cNvSpPr/>
          <p:nvPr/>
        </p:nvSpPr>
        <p:spPr>
          <a:xfrm>
            <a:off x="844560" y="1400760"/>
            <a:ext cx="201600" cy="201600"/>
          </a:xfrm>
          <a:prstGeom prst="ellipse">
            <a:avLst/>
          </a:prstGeom>
          <a:solidFill>
            <a:srgbClr val="2E3037"/>
          </a:solidFill>
          <a:ln w="9360">
            <a:solidFill>
              <a:schemeClr val="accent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mankaoalib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zklidnimysl-nakopnitelo.webnode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Relationship Id="rId4" Type="http://schemas.openxmlformats.org/officeDocument/2006/relationships/hyperlink" Target="mailto:samankaoalib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124280" y="4137480"/>
            <a:ext cx="9143640" cy="102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FFFFFF"/>
                </a:solidFill>
                <a:latin typeface="Quicksand"/>
                <a:ea typeface="Quicksand"/>
              </a:rPr>
              <a:t>IČ: 54600102     DIČ: CZ54600102	E-MAIL: </a:t>
            </a:r>
            <a:r>
              <a:rPr lang="cs-CZ" sz="1100" b="0" u="sng" strike="noStrike" spc="-1">
                <a:solidFill>
                  <a:srgbClr val="39C0BA"/>
                </a:solidFill>
                <a:uFillTx/>
                <a:latin typeface="Quicksand"/>
                <a:ea typeface="Quicksand"/>
                <a:hlinkClick r:id="rId3"/>
              </a:rPr>
              <a:t>samankaoalib@gmail.com</a:t>
            </a:r>
            <a:r>
              <a:rPr lang="cs-CZ" sz="1100" b="0" strike="noStrike" spc="-1">
                <a:solidFill>
                  <a:srgbClr val="FFFFFF"/>
                </a:solidFill>
                <a:latin typeface="Quicksand"/>
                <a:ea typeface="Quicksand"/>
              </a:rPr>
              <a:t>	   </a:t>
            </a: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FFFFFF"/>
                </a:solidFill>
                <a:latin typeface="Quicksand"/>
                <a:ea typeface="Quicksand"/>
              </a:rPr>
              <a:t>TELEFON: +420 710 238 204	    WEB: </a:t>
            </a:r>
            <a:r>
              <a:rPr lang="cs-CZ" sz="1100" b="0" u="sng" strike="noStrike" spc="-1">
                <a:solidFill>
                  <a:srgbClr val="39C0BA"/>
                </a:solidFill>
                <a:uFillTx/>
                <a:latin typeface="Quicksand"/>
                <a:ea typeface="Quicksand"/>
                <a:hlinkClick r:id="rId4"/>
              </a:rPr>
              <a:t>zklidnimysl-nakopnitelo.webnode.cz</a:t>
            </a:r>
            <a:r>
              <a:rPr lang="cs-CZ" sz="1100" b="0" strike="noStrike" spc="-1">
                <a:solidFill>
                  <a:srgbClr val="FFFFFF"/>
                </a:solidFill>
                <a:latin typeface="Quicksand"/>
                <a:ea typeface="Quicksand"/>
              </a:rPr>
              <a:t> </a:t>
            </a: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1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322280" y="1479600"/>
            <a:ext cx="6306480" cy="105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5700" b="0" strike="noStrike" spc="-1">
                <a:solidFill>
                  <a:srgbClr val="FFFFFF"/>
                </a:solidFill>
                <a:latin typeface="Quicksand"/>
                <a:ea typeface="Quicksand"/>
              </a:rPr>
              <a:t>Šamanka, </a:t>
            </a:r>
            <a:r>
              <a:rPr lang="cs-CZ" sz="4800" b="0" strike="noStrike" spc="-1">
                <a:solidFill>
                  <a:srgbClr val="FFFFFF"/>
                </a:solidFill>
                <a:latin typeface="Quicksand"/>
                <a:ea typeface="Quicksand"/>
              </a:rPr>
              <a:t>s</a:t>
            </a:r>
            <a:r>
              <a:rPr lang="cs-CZ" sz="4000" b="0" strike="noStrike" spc="-1">
                <a:solidFill>
                  <a:srgbClr val="FFFFFF"/>
                </a:solidFill>
                <a:latin typeface="Quicksand"/>
                <a:ea typeface="Quicksand"/>
              </a:rPr>
              <a:t>.</a:t>
            </a:r>
            <a:r>
              <a:rPr lang="cs-CZ" sz="4800" b="0" strike="noStrike" spc="-1">
                <a:solidFill>
                  <a:srgbClr val="FFFFFF"/>
                </a:solidFill>
                <a:latin typeface="Quicksand"/>
                <a:ea typeface="Quicksand"/>
              </a:rPr>
              <a:t> r. o.</a:t>
            </a:r>
            <a:endParaRPr lang="cs-CZ" sz="4800" b="0" strike="noStrike" spc="-1">
              <a:latin typeface="Arial"/>
            </a:endParaRPr>
          </a:p>
        </p:txBody>
      </p:sp>
      <p:pic>
        <p:nvPicPr>
          <p:cNvPr id="173" name="Google Shape;73;p12"/>
          <p:cNvPicPr/>
          <p:nvPr/>
        </p:nvPicPr>
        <p:blipFill>
          <a:blip r:embed="rId5"/>
          <a:stretch/>
        </p:blipFill>
        <p:spPr>
          <a:xfrm>
            <a:off x="6837480" y="2837160"/>
            <a:ext cx="2306160" cy="2306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152;p21"/>
          <p:cNvPicPr/>
          <p:nvPr/>
        </p:nvPicPr>
        <p:blipFill>
          <a:blip r:embed="rId3"/>
          <a:stretch/>
        </p:blipFill>
        <p:spPr>
          <a:xfrm>
            <a:off x="6074640" y="3394800"/>
            <a:ext cx="3178440" cy="1655640"/>
          </a:xfrm>
          <a:prstGeom prst="rect">
            <a:avLst/>
          </a:prstGeom>
          <a:ln>
            <a:noFill/>
          </a:ln>
        </p:spPr>
      </p:pic>
      <p:sp>
        <p:nvSpPr>
          <p:cNvPr id="217" name="TextShape 1"/>
          <p:cNvSpPr txBox="1"/>
          <p:nvPr/>
        </p:nvSpPr>
        <p:spPr>
          <a:xfrm>
            <a:off x="1165320" y="597600"/>
            <a:ext cx="6857640" cy="539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KDE NÁS NAJDETE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1117440" y="1137600"/>
            <a:ext cx="7739280" cy="372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Adresa 			Obchodní akademie a jazyková škola s právem státní</a:t>
            </a:r>
            <a:br/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  				jazykové zkoušky Liberec, příspěvková organizace</a:t>
            </a:r>
            <a:br/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				Šamánkova 500/8, 460 01  Liberec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IČ				54600102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DIČ				CZ54600102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E-mail			</a:t>
            </a:r>
            <a:r>
              <a:rPr lang="cs-CZ" sz="1700" b="0" u="sng" strike="noStrike" spc="-1">
                <a:solidFill>
                  <a:srgbClr val="39C0BA"/>
                </a:solidFill>
                <a:uFillTx/>
                <a:latin typeface="Arial"/>
                <a:ea typeface="Arial"/>
                <a:hlinkClick r:id="rId4"/>
              </a:rPr>
              <a:t>samankaoalib@gmail.com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Telefon			+420 710 238 204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Web				</a:t>
            </a:r>
            <a:r>
              <a:rPr lang="cs-CZ" sz="1700" b="0" strike="noStrike" spc="-1">
                <a:solidFill>
                  <a:srgbClr val="39C0BA"/>
                </a:solidFill>
                <a:latin typeface="Arial"/>
                <a:ea typeface="Arial"/>
              </a:rPr>
              <a:t>zklidnimysl-nakopnitelo.webnode.cz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cs-CZ" sz="1700" b="0" strike="noStrike" spc="-1">
                <a:solidFill>
                  <a:srgbClr val="FFFFFF"/>
                </a:solidFill>
                <a:latin typeface="Arial"/>
                <a:ea typeface="Arial"/>
              </a:rPr>
              <a:t>Instagram		samanka__s.r.o			</a:t>
            </a:r>
            <a:r>
              <a:rPr lang="cs-CZ" sz="1700" b="0" strike="noStrike" spc="-1">
                <a:solidFill>
                  <a:srgbClr val="595959"/>
                </a:solidFill>
                <a:latin typeface="Arial"/>
                <a:ea typeface="Arial"/>
              </a:rPr>
              <a:t>		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9584640" y="4631760"/>
            <a:ext cx="548280" cy="315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5B478D94-A5E6-435B-B87A-44DFE25AE182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10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20" name="CustomShape 4"/>
          <p:cNvSpPr/>
          <p:nvPr/>
        </p:nvSpPr>
        <p:spPr>
          <a:xfrm rot="10800000">
            <a:off x="858240" y="4863240"/>
            <a:ext cx="186120" cy="187920"/>
          </a:xfrm>
          <a:prstGeom prst="ellipse">
            <a:avLst/>
          </a:prstGeom>
          <a:solidFill>
            <a:srgbClr val="39C0BA"/>
          </a:solidFill>
          <a:ln w="28440">
            <a:solidFill>
              <a:schemeClr val="dk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5"/>
          <p:cNvSpPr/>
          <p:nvPr/>
        </p:nvSpPr>
        <p:spPr>
          <a:xfrm>
            <a:off x="7269840" y="3394800"/>
            <a:ext cx="378360" cy="5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6"/>
          <p:cNvSpPr/>
          <p:nvPr/>
        </p:nvSpPr>
        <p:spPr>
          <a:xfrm>
            <a:off x="7154640" y="3242160"/>
            <a:ext cx="1254600" cy="31536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chemeClr val="lt1"/>
          </a:solidFill>
          <a:ln w="9360">
            <a:solidFill>
              <a:srgbClr val="22232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500" b="1" strike="noStrike" spc="-1">
                <a:solidFill>
                  <a:srgbClr val="39C0BA"/>
                </a:solidFill>
                <a:latin typeface="Quicksand"/>
                <a:ea typeface="Quicksand"/>
              </a:rPr>
              <a:t>Naše sídlo</a:t>
            </a:r>
            <a:endParaRPr lang="cs-CZ" sz="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1633320" y="2161800"/>
            <a:ext cx="6700320" cy="819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2800" b="1" strike="noStrike" spc="-1">
                <a:solidFill>
                  <a:srgbClr val="FFFFFF"/>
                </a:solidFill>
                <a:latin typeface="Quicksand"/>
                <a:ea typeface="Quicksand"/>
              </a:rPr>
              <a:t>ZKLIDNI MYSL, NAKOPNI TĚLO!</a:t>
            </a:r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9393120" y="4083840"/>
            <a:ext cx="548280" cy="315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pic>
        <p:nvPicPr>
          <p:cNvPr id="176" name="Google Shape;80;p13"/>
          <p:cNvPicPr/>
          <p:nvPr/>
        </p:nvPicPr>
        <p:blipFill>
          <a:blip r:embed="rId2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1530000" y="2307960"/>
            <a:ext cx="6766920" cy="531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000" b="0" strike="noStrike" spc="-1">
                <a:solidFill>
                  <a:srgbClr val="FFFFFF"/>
                </a:solidFill>
                <a:latin typeface="Quicksand"/>
                <a:ea typeface="Quicksand"/>
              </a:rPr>
              <a:t>Firma zabývající se prodejem produktů podporujících imunitu a energii studentů středních a vysokých škol</a:t>
            </a:r>
            <a:endParaRPr lang="cs-CZ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530000" y="4119120"/>
            <a:ext cx="6927480" cy="3528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457200" algn="ctr">
              <a:lnSpc>
                <a:spcPct val="2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9708120" y="4235400"/>
            <a:ext cx="548280" cy="315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FD2D290A-E6E2-4CC8-8BAD-7C0DFC19C14D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3</a:t>
            </a:fld>
            <a:endParaRPr lang="cs-CZ" sz="1200" b="0" strike="noStrike" spc="-1">
              <a:latin typeface="Times New Roman"/>
            </a:endParaRPr>
          </a:p>
        </p:txBody>
      </p:sp>
      <p:pic>
        <p:nvPicPr>
          <p:cNvPr id="180" name="Google Shape;88;p14"/>
          <p:cNvPicPr/>
          <p:nvPr/>
        </p:nvPicPr>
        <p:blipFill>
          <a:blip r:embed="rId2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  <p:grpSp>
        <p:nvGrpSpPr>
          <p:cNvPr id="181" name="Group 4"/>
          <p:cNvGrpSpPr/>
          <p:nvPr/>
        </p:nvGrpSpPr>
        <p:grpSpPr>
          <a:xfrm>
            <a:off x="757440" y="2388600"/>
            <a:ext cx="387720" cy="366120"/>
            <a:chOff x="757440" y="2388600"/>
            <a:chExt cx="387720" cy="366120"/>
          </a:xfrm>
        </p:grpSpPr>
        <p:sp>
          <p:nvSpPr>
            <p:cNvPr id="182" name="CustomShape 5"/>
            <p:cNvSpPr/>
            <p:nvPr/>
          </p:nvSpPr>
          <p:spPr>
            <a:xfrm>
              <a:off x="757440" y="2598120"/>
              <a:ext cx="165600" cy="156600"/>
            </a:xfrm>
            <a:custGeom>
              <a:avLst/>
              <a:gdLst/>
              <a:ahLst/>
              <a:cxnLst/>
              <a:rect l="l" t="t" r="r" b="b"/>
              <a:pathLst>
                <a:path w="7527" h="7526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"/>
            <p:cNvSpPr/>
            <p:nvPr/>
          </p:nvSpPr>
          <p:spPr>
            <a:xfrm>
              <a:off x="990360" y="2388600"/>
              <a:ext cx="154800" cy="146520"/>
            </a:xfrm>
            <a:custGeom>
              <a:avLst/>
              <a:gdLst/>
              <a:ahLst/>
              <a:cxnLst/>
              <a:rect l="l" t="t" r="r" b="b"/>
              <a:pathLst>
                <a:path w="7039" h="704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7"/>
            <p:cNvSpPr/>
            <p:nvPr/>
          </p:nvSpPr>
          <p:spPr>
            <a:xfrm>
              <a:off x="818280" y="2444760"/>
              <a:ext cx="267480" cy="252360"/>
            </a:xfrm>
            <a:custGeom>
              <a:avLst/>
              <a:gdLst/>
              <a:ahLst/>
              <a:cxnLst/>
              <a:rect l="l" t="t" r="r" b="b"/>
              <a:pathLst>
                <a:path w="12130" h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8"/>
            <p:cNvSpPr/>
            <p:nvPr/>
          </p:nvSpPr>
          <p:spPr>
            <a:xfrm>
              <a:off x="940680" y="2479320"/>
              <a:ext cx="43560" cy="41400"/>
            </a:xfrm>
            <a:custGeom>
              <a:avLst/>
              <a:gdLst/>
              <a:ahLst/>
              <a:cxnLst/>
              <a:rect l="l" t="t" r="r" b="b"/>
              <a:pathLst>
                <a:path w="1998" h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530000" y="1380960"/>
            <a:ext cx="6766920" cy="2895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lstStyle/>
          <a:p>
            <a:pPr marL="457200" indent="-342720">
              <a:lnSpc>
                <a:spcPct val="115000"/>
              </a:lnSpc>
              <a:buClr>
                <a:srgbClr val="FFFFFF"/>
              </a:buClr>
              <a:buFont typeface="Quicksand"/>
              <a:buChar char="●"/>
            </a:pPr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péče o kvalitu života a mentálního zdraví studentů </a:t>
            </a:r>
            <a:br/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mladá generace jsou motorem společnosti</a:t>
            </a:r>
            <a:br/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jsou na ně kladeny vysoké požadavky</a:t>
            </a:r>
            <a:br/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je třeba jim zajistit co nejpříjemnější průchod studiem a maximalizovat jejich výkon a koncentraci</a:t>
            </a:r>
            <a:br/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student ≠ stroj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9708120" y="4235400"/>
            <a:ext cx="548280" cy="315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r">
              <a:lnSpc>
                <a:spcPct val="100000"/>
              </a:lnSpc>
            </a:pPr>
            <a:fld id="{C8F0AD11-5FA6-4E4A-81CA-F237CAD5AD26}" type="slidenum">
              <a:rPr lang="cs-CZ" sz="1200" b="0" strike="noStrike" spc="-1">
                <a:solidFill>
                  <a:srgbClr val="39C0BA"/>
                </a:solidFill>
                <a:latin typeface="Quicksand"/>
                <a:ea typeface="Quicksand"/>
              </a:rPr>
              <a:t>4</a:t>
            </a:fld>
            <a:endParaRPr lang="cs-CZ" sz="1200" b="0" strike="noStrike" spc="-1">
              <a:latin typeface="Times New Roman"/>
            </a:endParaRPr>
          </a:p>
        </p:txBody>
      </p:sp>
      <p:grpSp>
        <p:nvGrpSpPr>
          <p:cNvPr id="188" name="Group 3"/>
          <p:cNvGrpSpPr/>
          <p:nvPr/>
        </p:nvGrpSpPr>
        <p:grpSpPr>
          <a:xfrm>
            <a:off x="756360" y="2369880"/>
            <a:ext cx="387720" cy="366120"/>
            <a:chOff x="756360" y="2369880"/>
            <a:chExt cx="387720" cy="366120"/>
          </a:xfrm>
        </p:grpSpPr>
        <p:sp>
          <p:nvSpPr>
            <p:cNvPr id="189" name="CustomShape 4"/>
            <p:cNvSpPr/>
            <p:nvPr/>
          </p:nvSpPr>
          <p:spPr>
            <a:xfrm>
              <a:off x="756360" y="2579400"/>
              <a:ext cx="165600" cy="156600"/>
            </a:xfrm>
            <a:custGeom>
              <a:avLst/>
              <a:gdLst/>
              <a:ahLst/>
              <a:cxnLst/>
              <a:rect l="l" t="t" r="r" b="b"/>
              <a:pathLst>
                <a:path w="7527" h="7526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5"/>
            <p:cNvSpPr/>
            <p:nvPr/>
          </p:nvSpPr>
          <p:spPr>
            <a:xfrm>
              <a:off x="989280" y="2369880"/>
              <a:ext cx="154800" cy="146520"/>
            </a:xfrm>
            <a:custGeom>
              <a:avLst/>
              <a:gdLst/>
              <a:ahLst/>
              <a:cxnLst/>
              <a:rect l="l" t="t" r="r" b="b"/>
              <a:pathLst>
                <a:path w="7039" h="704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6"/>
            <p:cNvSpPr/>
            <p:nvPr/>
          </p:nvSpPr>
          <p:spPr>
            <a:xfrm>
              <a:off x="817200" y="2426040"/>
              <a:ext cx="267480" cy="252360"/>
            </a:xfrm>
            <a:custGeom>
              <a:avLst/>
              <a:gdLst/>
              <a:ahLst/>
              <a:cxnLst/>
              <a:rect l="l" t="t" r="r" b="b"/>
              <a:pathLst>
                <a:path w="12130" h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7"/>
            <p:cNvSpPr/>
            <p:nvPr/>
          </p:nvSpPr>
          <p:spPr>
            <a:xfrm>
              <a:off x="939600" y="2460600"/>
              <a:ext cx="43560" cy="41400"/>
            </a:xfrm>
            <a:custGeom>
              <a:avLst/>
              <a:gdLst/>
              <a:ahLst/>
              <a:cxnLst/>
              <a:rect l="l" t="t" r="r" b="b"/>
              <a:pathLst>
                <a:path w="1998" h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solidFill>
              <a:srgbClr val="222328"/>
            </a:solidFill>
            <a:ln w="28440">
              <a:solidFill>
                <a:schemeClr val="lt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3" name="CustomShape 8"/>
          <p:cNvSpPr/>
          <p:nvPr/>
        </p:nvSpPr>
        <p:spPr>
          <a:xfrm>
            <a:off x="1981080" y="790560"/>
            <a:ext cx="417168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NAŠE POSLÁNÍ</a:t>
            </a:r>
            <a:endParaRPr lang="cs-CZ" sz="3500" b="0" strike="noStrike" spc="-1">
              <a:latin typeface="Arial"/>
            </a:endParaRPr>
          </a:p>
        </p:txBody>
      </p:sp>
      <p:pic>
        <p:nvPicPr>
          <p:cNvPr id="194" name="Google Shape;106;p15"/>
          <p:cNvPicPr/>
          <p:nvPr/>
        </p:nvPicPr>
        <p:blipFill>
          <a:blip r:embed="rId3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165680" y="659160"/>
            <a:ext cx="6857640" cy="4986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NAŠE PRODUKTY: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1165320" y="1158120"/>
            <a:ext cx="6857640" cy="372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marL="457200" indent="-342720">
              <a:lnSpc>
                <a:spcPct val="150000"/>
              </a:lnSpc>
              <a:spcBef>
                <a:spcPts val="601"/>
              </a:spcBef>
              <a:buClr>
                <a:srgbClr val="39C0BA"/>
              </a:buClr>
              <a:buFont typeface="Quicksand"/>
              <a:buChar char="●"/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Nakopávač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39C0BA"/>
              </a:buClr>
              <a:buFont typeface="Quicksand"/>
              <a:buChar char="●"/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Vitamínová bomba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39C0BA"/>
              </a:buClr>
              <a:buFont typeface="Quicksand"/>
              <a:buChar char="●"/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Tyčinka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39C0BA"/>
              </a:buClr>
              <a:buFont typeface="Quicksand"/>
              <a:buChar char="●"/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Žvýkačky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601"/>
              </a:spcBef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7" name="Google Shape;113;p16"/>
          <p:cNvPicPr/>
          <p:nvPr/>
        </p:nvPicPr>
        <p:blipFill>
          <a:blip r:embed="rId3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1165320" y="549720"/>
            <a:ext cx="6857640" cy="637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RISE UP NAKOPÁVAČ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1203480" y="1029600"/>
            <a:ext cx="7550640" cy="3194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Složení: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spcBef>
                <a:spcPts val="601"/>
              </a:spcBef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taurin, kofein: 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stavební kámen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spcBef>
                <a:spcPts val="601"/>
              </a:spcBef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l-theanin a theacrin: 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potlačují “dojezdy” po kofeinu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spcBef>
                <a:spcPts val="601"/>
              </a:spcBef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Lecitin: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látka podporující aktivitu mozku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</a:pPr>
            <a:r>
              <a:rPr lang="cs-CZ" sz="1700" b="0" i="1" strike="noStrike" spc="-1">
                <a:solidFill>
                  <a:srgbClr val="F3F3F3"/>
                </a:solidFill>
                <a:latin typeface="Quicksand"/>
                <a:ea typeface="Quicksand"/>
              </a:rPr>
              <a:t>Cena: 499 Kč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0" name="Google Shape;120;p17"/>
          <p:cNvPicPr/>
          <p:nvPr/>
        </p:nvPicPr>
        <p:blipFill>
          <a:blip r:embed="rId3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  <p:pic>
        <p:nvPicPr>
          <p:cNvPr id="201" name="Google Shape;121;p17"/>
          <p:cNvPicPr/>
          <p:nvPr/>
        </p:nvPicPr>
        <p:blipFill>
          <a:blip r:embed="rId4"/>
          <a:stretch/>
        </p:blipFill>
        <p:spPr>
          <a:xfrm>
            <a:off x="4276800" y="145080"/>
            <a:ext cx="4737960" cy="473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165320" y="549720"/>
            <a:ext cx="6857640" cy="6220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RISE UP TYČINKA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165320" y="1086840"/>
            <a:ext cx="6857640" cy="372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Složení: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spcBef>
                <a:spcPts val="601"/>
              </a:spcBef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 kakaová poleva 19%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 mléčné bílkoviny*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 kakaový prášek 8%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 sójový bílkovinný izolát 10%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syrovátkový bílkovinný koncentrát 11%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sójové vločky*, hořká čokoláda 4,5%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sušené mléko odstředěné*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C, vitamin</a:t>
            </a:r>
            <a:r>
              <a:rPr lang="cs-CZ" sz="1700" b="1" strike="noStrike" spc="-1">
                <a:solidFill>
                  <a:srgbClr val="F3F3F3"/>
                </a:solidFill>
                <a:latin typeface="Quicksand"/>
                <a:ea typeface="Quicksand"/>
              </a:rPr>
              <a:t> </a:t>
            </a: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E, vitamin B5, vitamin</a:t>
            </a:r>
            <a:r>
              <a:rPr lang="cs-CZ" sz="1700" b="1" strike="noStrike" spc="-1">
                <a:solidFill>
                  <a:srgbClr val="F3F3F3"/>
                </a:solidFill>
                <a:latin typeface="Quicksand"/>
                <a:ea typeface="Quicksand"/>
              </a:rPr>
              <a:t> </a:t>
            </a: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B6, vitamin B2, vitamin B1, vitamin B9, vitamin B12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700" b="1" strike="noStrike" spc="-1">
                <a:solidFill>
                  <a:srgbClr val="F3F3F3"/>
                </a:solidFill>
                <a:latin typeface="Quicksand"/>
                <a:ea typeface="Quicksand"/>
              </a:rPr>
              <a:t>*Alergeny</a:t>
            </a: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: mléko, sója, vejce + může obsahovat stopy lepku, ořechů arašídů a sezamu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700" b="0" i="1" strike="noStrike" spc="-1">
                <a:solidFill>
                  <a:srgbClr val="F3F3F3"/>
                </a:solidFill>
                <a:latin typeface="Quicksand"/>
                <a:ea typeface="Quicksand"/>
              </a:rPr>
              <a:t>Cena: 39 Kč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4" name="Google Shape;128;p18"/>
          <p:cNvPicPr/>
          <p:nvPr/>
        </p:nvPicPr>
        <p:blipFill>
          <a:blip r:embed="rId3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  <p:pic>
        <p:nvPicPr>
          <p:cNvPr id="205" name="Google Shape;129;p18"/>
          <p:cNvPicPr/>
          <p:nvPr/>
        </p:nvPicPr>
        <p:blipFill>
          <a:blip r:embed="rId4"/>
          <a:stretch/>
        </p:blipFill>
        <p:spPr>
          <a:xfrm rot="20195400">
            <a:off x="5071680" y="333720"/>
            <a:ext cx="3805920" cy="285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1165320" y="549720"/>
            <a:ext cx="6857640" cy="6141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RISE UP ŽVÝKAČKY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1165320" y="1077120"/>
            <a:ext cx="6857640" cy="372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800" b="0" strike="noStrike" spc="-1">
                <a:solidFill>
                  <a:srgbClr val="F3F3F3"/>
                </a:solidFill>
                <a:latin typeface="Quicksand"/>
                <a:ea typeface="Quicksand"/>
              </a:rPr>
              <a:t>Složení: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spcBef>
                <a:spcPts val="1199"/>
              </a:spcBef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xylitol (67%)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přírodní gumová báze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olej z máty kadeřavé (2,3%)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přírodní methol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přírodní máta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arabská guma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slunečnicový lecitin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rostlinný glycerol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15000"/>
              </a:lnSpc>
              <a:buClr>
                <a:srgbClr val="FFFFFF"/>
              </a:buClr>
              <a:buFont typeface="Arial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karnaubský vosk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lang="cs-CZ" sz="1700" b="0" i="1" strike="noStrike" spc="-1">
                <a:solidFill>
                  <a:srgbClr val="F3F3F3"/>
                </a:solidFill>
                <a:latin typeface="Quicksand"/>
                <a:ea typeface="Quicksand"/>
              </a:rPr>
              <a:t>Cena: 69 Kč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8" name="Google Shape;136;p19"/>
          <p:cNvPicPr/>
          <p:nvPr/>
        </p:nvPicPr>
        <p:blipFill>
          <a:blip r:embed="rId3"/>
          <a:srcRect t="-2610" b="2610"/>
          <a:stretch/>
        </p:blipFill>
        <p:spPr>
          <a:xfrm>
            <a:off x="4249440" y="-199080"/>
            <a:ext cx="5222160" cy="5222160"/>
          </a:xfrm>
          <a:prstGeom prst="rect">
            <a:avLst/>
          </a:prstGeom>
          <a:ln>
            <a:noFill/>
          </a:ln>
        </p:spPr>
      </p:pic>
      <p:pic>
        <p:nvPicPr>
          <p:cNvPr id="209" name="Google Shape;137;p19"/>
          <p:cNvPicPr/>
          <p:nvPr/>
        </p:nvPicPr>
        <p:blipFill>
          <a:blip r:embed="rId4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1143000" y="559080"/>
            <a:ext cx="6857640" cy="5886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500" b="0" strike="noStrike" spc="-1">
                <a:solidFill>
                  <a:srgbClr val="39C0BA"/>
                </a:solidFill>
                <a:latin typeface="Quicksand"/>
                <a:ea typeface="Quicksand"/>
              </a:rPr>
              <a:t>RISE UP VITAMINOVÁ BOMBA</a:t>
            </a:r>
            <a:endParaRPr lang="cs-CZ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1143000" y="1452960"/>
            <a:ext cx="2758320" cy="372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marL="457200" indent="-336240">
              <a:lnSpc>
                <a:spcPct val="100000"/>
              </a:lnSpc>
              <a:spcBef>
                <a:spcPts val="601"/>
              </a:spcBef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A 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B1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B2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B3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B5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B6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B12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Vitamin D3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cs-CZ" sz="1700" b="0" i="1" strike="noStrike" spc="-1">
                <a:solidFill>
                  <a:srgbClr val="F3F3F3"/>
                </a:solidFill>
                <a:latin typeface="Quicksand"/>
                <a:ea typeface="Quicksand"/>
              </a:rPr>
              <a:t>Cena: 159 Kč</a:t>
            </a:r>
            <a:endParaRPr lang="cs-CZ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3645360" y="1301760"/>
            <a:ext cx="3409920" cy="251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FFFFF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Vitamin E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C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Vitamin H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3F3F3"/>
                </a:solidFill>
                <a:latin typeface="Quicksand"/>
                <a:ea typeface="Quicksand"/>
              </a:rPr>
              <a:t>Zinek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3F3F3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Jód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FFFFF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Voda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FFFFF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Ovocný sirup</a:t>
            </a:r>
            <a:endParaRPr lang="cs-CZ" sz="1700" b="0" strike="noStrike" spc="-1">
              <a:latin typeface="Arial"/>
            </a:endParaRPr>
          </a:p>
          <a:p>
            <a:pPr marL="457200" indent="-336240">
              <a:lnSpc>
                <a:spcPct val="100000"/>
              </a:lnSpc>
              <a:buClr>
                <a:srgbClr val="FFFFFF"/>
              </a:buClr>
              <a:buFont typeface="Quicksand"/>
              <a:buChar char="●"/>
            </a:pPr>
            <a:r>
              <a:rPr lang="cs-CZ" sz="1700" b="0" strike="noStrike" spc="-1">
                <a:solidFill>
                  <a:srgbClr val="FFFFFF"/>
                </a:solidFill>
                <a:latin typeface="Quicksand"/>
                <a:ea typeface="Quicksand"/>
              </a:rPr>
              <a:t>Cukr</a:t>
            </a:r>
            <a:endParaRPr lang="cs-CZ" sz="1700" b="0" strike="noStrike" spc="-1"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>
            <a:off x="1291680" y="1053000"/>
            <a:ext cx="328176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FFFFFF"/>
                </a:solidFill>
                <a:latin typeface="Quicksand"/>
                <a:ea typeface="Quicksand"/>
              </a:rPr>
              <a:t>Složení:</a:t>
            </a:r>
            <a:endParaRPr lang="cs-CZ" sz="1800" b="0" strike="noStrike" spc="-1">
              <a:latin typeface="Arial"/>
            </a:endParaRPr>
          </a:p>
        </p:txBody>
      </p:sp>
      <p:pic>
        <p:nvPicPr>
          <p:cNvPr id="214" name="Google Shape;146;p20"/>
          <p:cNvPicPr/>
          <p:nvPr/>
        </p:nvPicPr>
        <p:blipFill>
          <a:blip r:embed="rId3"/>
          <a:stretch/>
        </p:blipFill>
        <p:spPr>
          <a:xfrm>
            <a:off x="7475400" y="3475080"/>
            <a:ext cx="1668240" cy="1668240"/>
          </a:xfrm>
          <a:prstGeom prst="rect">
            <a:avLst/>
          </a:prstGeom>
          <a:ln>
            <a:noFill/>
          </a:ln>
        </p:spPr>
      </p:pic>
      <p:pic>
        <p:nvPicPr>
          <p:cNvPr id="215" name="Google Shape;147;p20"/>
          <p:cNvPicPr/>
          <p:nvPr/>
        </p:nvPicPr>
        <p:blipFill>
          <a:blip r:embed="rId4"/>
          <a:stretch/>
        </p:blipFill>
        <p:spPr>
          <a:xfrm>
            <a:off x="5271480" y="1317960"/>
            <a:ext cx="3077280" cy="30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745</Words>
  <Application>Microsoft Office PowerPoint</Application>
  <PresentationFormat>Předvádění na obrazovce (16:9)</PresentationFormat>
  <Paragraphs>110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DejaVu Sans</vt:lpstr>
      <vt:lpstr>Quicksand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Maxa</dc:creator>
  <dc:description/>
  <cp:lastModifiedBy>Radek Maxa</cp:lastModifiedBy>
  <cp:revision>3</cp:revision>
  <dcterms:modified xsi:type="dcterms:W3CDTF">2022-11-22T14:24:53Z</dcterms:modified>
  <dc:language>cs-CZ</dc:language>
</cp:coreProperties>
</file>