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7" r:id="rId4"/>
    <p:sldId id="259" r:id="rId5"/>
    <p:sldId id="264" r:id="rId6"/>
    <p:sldId id="260" r:id="rId7"/>
    <p:sldId id="265" r:id="rId8"/>
    <p:sldId id="268" r:id="rId9"/>
    <p:sldId id="269" r:id="rId10"/>
    <p:sldId id="270" r:id="rId11"/>
    <p:sldId id="273" r:id="rId12"/>
    <p:sldId id="275" r:id="rId13"/>
  </p:sldIdLst>
  <p:sldSz cx="18288000" cy="10287000"/>
  <p:notesSz cx="6858000" cy="9144000"/>
  <p:embeddedFontLst>
    <p:embeddedFont>
      <p:font typeface="Bahnschrift Condensed" panose="020B0502040204020203" pitchFamily="34" charset="0"/>
      <p:regular r:id="rId15"/>
      <p:bold r:id="rId16"/>
    </p:embeddedFont>
    <p:embeddedFont>
      <p:font typeface="Brush Script MT" panose="03060802040406070304" pitchFamily="66" charset="0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Georgia" panose="02040502050405020303" pitchFamily="18" charset="0"/>
      <p:regular r:id="rId22"/>
      <p:bold r:id="rId23"/>
      <p:italic r:id="rId24"/>
      <p:boldItalic r:id="rId25"/>
    </p:embeddedFont>
    <p:embeddedFont>
      <p:font typeface="Hagrid Text" panose="020B0604020202020204" charset="0"/>
      <p:regular r:id="rId26"/>
    </p:embeddedFont>
    <p:embeddedFont>
      <p:font typeface="Hagrid Text Bold" panose="020B0604020202020204" charset="0"/>
      <p:regular r:id="rId27"/>
    </p:embeddedFont>
    <p:embeddedFont>
      <p:font typeface="Hagrid Text Heavy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30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6D20D0-44AD-48D2-879F-CE5B373E7FA9}" type="datetimeFigureOut">
              <a:rPr lang="sk-SK" smtClean="0"/>
              <a:t>24. 11. 2022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E574E-9422-4FF2-BF6A-2D4D075BE8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07693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E574E-9422-4FF2-BF6A-2D4D075BE8C2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907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svg"/><Relationship Id="rId10" Type="http://schemas.openxmlformats.org/officeDocument/2006/relationships/image" Target="../media/image40.sv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7.png"/><Relationship Id="rId7" Type="http://schemas.openxmlformats.org/officeDocument/2006/relationships/image" Target="../media/image43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7.jpeg"/><Relationship Id="rId10" Type="http://schemas.openxmlformats.org/officeDocument/2006/relationships/image" Target="../media/image44.png"/><Relationship Id="rId4" Type="http://schemas.openxmlformats.org/officeDocument/2006/relationships/image" Target="../media/image38.svg"/><Relationship Id="rId9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18" Type="http://schemas.openxmlformats.org/officeDocument/2006/relationships/image" Target="../media/image34.sv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56.png"/><Relationship Id="rId17" Type="http://schemas.openxmlformats.org/officeDocument/2006/relationships/image" Target="../media/image33.png"/><Relationship Id="rId2" Type="http://schemas.openxmlformats.org/officeDocument/2006/relationships/image" Target="../media/image46.png"/><Relationship Id="rId16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5" Type="http://schemas.openxmlformats.org/officeDocument/2006/relationships/image" Target="../media/image59.svg"/><Relationship Id="rId10" Type="http://schemas.openxmlformats.org/officeDocument/2006/relationships/image" Target="../media/image54.png"/><Relationship Id="rId19" Type="http://schemas.openxmlformats.org/officeDocument/2006/relationships/image" Target="../media/image61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4.svg"/><Relationship Id="rId7" Type="http://schemas.openxmlformats.org/officeDocument/2006/relationships/image" Target="../media/image2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2.jp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9446"/>
          <a:stretch/>
        </p:blipFill>
        <p:spPr>
          <a:xfrm flipH="1">
            <a:off x="0" y="1492305"/>
            <a:ext cx="9843872" cy="80958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2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47493">
            <a:off x="5705973" y="6887065"/>
            <a:ext cx="4784491" cy="36720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alphaModFix amt="2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76665">
            <a:off x="13214580" y="-319533"/>
            <a:ext cx="4784491" cy="36720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3144"/>
          <a:stretch/>
        </p:blipFill>
        <p:spPr>
          <a:xfrm flipH="1">
            <a:off x="22020" y="960407"/>
            <a:ext cx="7577131" cy="836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8"/>
          <a:srcRect l="25482" t="22578" r="21574" b="25226"/>
          <a:stretch/>
        </p:blipFill>
        <p:spPr>
          <a:xfrm>
            <a:off x="14980155" y="6913547"/>
            <a:ext cx="3322727" cy="33227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680186" y="3626691"/>
            <a:ext cx="9113210" cy="1592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85"/>
              </a:lnSpc>
            </a:pPr>
            <a:r>
              <a:rPr lang="en-US" sz="11750" dirty="0">
                <a:solidFill>
                  <a:srgbClr val="FFFFFF"/>
                </a:solidFill>
                <a:latin typeface="Hagrid Text Heavy"/>
              </a:rPr>
              <a:t>SCOOBY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5285960"/>
            <a:ext cx="9037727" cy="725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1"/>
              </a:lnSpc>
            </a:pPr>
            <a:r>
              <a:rPr lang="en-US" sz="4708" dirty="0">
                <a:solidFill>
                  <a:srgbClr val="FFFFFF"/>
                </a:solidFill>
                <a:latin typeface="Hagrid Text Heavy"/>
              </a:rPr>
              <a:t>PSÍ HOTEL</a:t>
            </a:r>
            <a:r>
              <a:rPr lang="sk-SK" sz="4708" dirty="0">
                <a:solidFill>
                  <a:srgbClr val="FFFFFF"/>
                </a:solidFill>
                <a:latin typeface="Hagrid Text Heavy"/>
              </a:rPr>
              <a:t>, </a:t>
            </a:r>
            <a:r>
              <a:rPr lang="sk-SK" sz="4708" dirty="0" err="1">
                <a:solidFill>
                  <a:srgbClr val="FFFFFF"/>
                </a:solidFill>
                <a:latin typeface="Hagrid Text Heavy"/>
              </a:rPr>
              <a:t>s.r.o</a:t>
            </a:r>
            <a:r>
              <a:rPr lang="sk-SK" sz="4708" dirty="0">
                <a:solidFill>
                  <a:srgbClr val="FFFFFF"/>
                </a:solidFill>
                <a:latin typeface="Hagrid Text Heavy"/>
              </a:rPr>
              <a:t>.</a:t>
            </a:r>
            <a:endParaRPr lang="en-US" sz="4708" dirty="0">
              <a:solidFill>
                <a:srgbClr val="FFFFFF"/>
              </a:solidFill>
              <a:latin typeface="Hagrid Text Heavy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485832" y="2984820"/>
            <a:ext cx="5215373" cy="446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14"/>
              </a:lnSpc>
            </a:pPr>
            <a:r>
              <a:rPr lang="en-US" sz="320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5F6F5"/>
                </a:solidFill>
                <a:latin typeface="Hagrid Text Heavy Bold"/>
              </a:rPr>
              <a:t>… </a:t>
            </a:r>
            <a:r>
              <a:rPr lang="en-US" sz="3200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5F6F5"/>
                </a:solidFill>
                <a:latin typeface="Hagrid Text Heavy Bold"/>
              </a:rPr>
              <a:t>ako</a:t>
            </a:r>
            <a:r>
              <a:rPr lang="en-US" sz="320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5F6F5"/>
                </a:solidFill>
                <a:latin typeface="Hagrid Text Heavy Bold"/>
              </a:rPr>
              <a:t> v </a:t>
            </a:r>
            <a:r>
              <a:rPr lang="en-US" sz="3200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5F6F5"/>
                </a:solidFill>
                <a:latin typeface="Hagrid Text Heavy Bold"/>
              </a:rPr>
              <a:t>bavlnke</a:t>
            </a:r>
            <a:endParaRPr lang="en-US" sz="3200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rgbClr val="F5F6F5"/>
              </a:solidFill>
              <a:latin typeface="Hagrid Text Heavy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748108">
            <a:off x="-11986" y="3856256"/>
            <a:ext cx="4833999" cy="83165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190602">
            <a:off x="13829205" y="-977422"/>
            <a:ext cx="4833999" cy="831655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58053" y="106180"/>
            <a:ext cx="10743603" cy="3180865"/>
            <a:chOff x="0" y="0"/>
            <a:chExt cx="1814014" cy="62138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14014" cy="621381"/>
            </a:xfrm>
            <a:custGeom>
              <a:avLst/>
              <a:gdLst/>
              <a:ahLst/>
              <a:cxnLst/>
              <a:rect l="l" t="t" r="r" b="b"/>
              <a:pathLst>
                <a:path w="1814014" h="621381">
                  <a:moveTo>
                    <a:pt x="1734596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541963"/>
                  </a:lnTo>
                  <a:cubicBezTo>
                    <a:pt x="43699" y="541963"/>
                    <a:pt x="79418" y="577302"/>
                    <a:pt x="79418" y="621381"/>
                  </a:cubicBezTo>
                  <a:lnTo>
                    <a:pt x="1734596" y="621381"/>
                  </a:lnTo>
                  <a:cubicBezTo>
                    <a:pt x="1734596" y="577681"/>
                    <a:pt x="1769935" y="541963"/>
                    <a:pt x="1814014" y="541963"/>
                  </a:cubicBezTo>
                  <a:lnTo>
                    <a:pt x="1814014" y="79418"/>
                  </a:lnTo>
                  <a:cubicBezTo>
                    <a:pt x="1770315" y="79418"/>
                    <a:pt x="1734596" y="44079"/>
                    <a:pt x="1734596" y="0"/>
                  </a:cubicBezTo>
                  <a:close/>
                </a:path>
              </a:pathLst>
            </a:custGeom>
            <a:solidFill>
              <a:srgbClr val="A6A6A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38100" y="0"/>
              <a:ext cx="7366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625180" y="3418733"/>
            <a:ext cx="10538796" cy="3488228"/>
            <a:chOff x="0" y="0"/>
            <a:chExt cx="1814014" cy="6213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14014" cy="621381"/>
            </a:xfrm>
            <a:custGeom>
              <a:avLst/>
              <a:gdLst/>
              <a:ahLst/>
              <a:cxnLst/>
              <a:rect l="l" t="t" r="r" b="b"/>
              <a:pathLst>
                <a:path w="1814014" h="621381">
                  <a:moveTo>
                    <a:pt x="1734596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541963"/>
                  </a:lnTo>
                  <a:cubicBezTo>
                    <a:pt x="43699" y="541963"/>
                    <a:pt x="79418" y="577302"/>
                    <a:pt x="79418" y="621381"/>
                  </a:cubicBezTo>
                  <a:lnTo>
                    <a:pt x="1734596" y="621381"/>
                  </a:lnTo>
                  <a:cubicBezTo>
                    <a:pt x="1734596" y="577681"/>
                    <a:pt x="1769935" y="541963"/>
                    <a:pt x="1814014" y="541963"/>
                  </a:cubicBezTo>
                  <a:lnTo>
                    <a:pt x="1814014" y="79418"/>
                  </a:lnTo>
                  <a:cubicBezTo>
                    <a:pt x="1770315" y="79418"/>
                    <a:pt x="1734596" y="44079"/>
                    <a:pt x="1734596" y="0"/>
                  </a:cubicBezTo>
                  <a:close/>
                </a:path>
              </a:pathLst>
            </a:custGeom>
            <a:solidFill>
              <a:srgbClr val="A6A6A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38100" y="0"/>
              <a:ext cx="7366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5961" y="1481577"/>
            <a:ext cx="11488988" cy="1478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4"/>
              </a:lnSpc>
            </a:pPr>
            <a:r>
              <a:rPr lang="en-US" sz="1600" dirty="0" err="1">
                <a:solidFill>
                  <a:srgbClr val="101111"/>
                </a:solidFill>
                <a:latin typeface="Hagrid Text Bold"/>
              </a:rPr>
              <a:t>Agresív</a:t>
            </a:r>
            <a:r>
              <a:rPr lang="sk-SK" sz="1600" dirty="0" err="1">
                <a:solidFill>
                  <a:srgbClr val="101111"/>
                </a:solidFill>
                <a:latin typeface="Hagrid Text Bold"/>
              </a:rPr>
              <a:t>nych</a:t>
            </a:r>
            <a:r>
              <a:rPr lang="sk-SK" sz="1600" dirty="0">
                <a:solidFill>
                  <a:srgbClr val="101111"/>
                </a:solidFill>
                <a:latin typeface="Hagrid Text Bold"/>
              </a:rPr>
              <a:t> psíkov</a:t>
            </a:r>
            <a:r>
              <a:rPr lang="en-US" sz="1600" dirty="0">
                <a:solidFill>
                  <a:srgbClr val="101111"/>
                </a:solidFill>
                <a:latin typeface="Hagrid Text Bold"/>
              </a:rPr>
              <a:t> </a:t>
            </a:r>
            <a:r>
              <a:rPr lang="en-US" sz="1600" dirty="0" err="1">
                <a:solidFill>
                  <a:srgbClr val="101111"/>
                </a:solidFill>
                <a:latin typeface="Hagrid Text Bold"/>
              </a:rPr>
              <a:t>cvičíme</a:t>
            </a:r>
            <a:r>
              <a:rPr lang="en-US" sz="1600" dirty="0">
                <a:solidFill>
                  <a:srgbClr val="101111"/>
                </a:solidFill>
                <a:latin typeface="Hagrid Text Bold"/>
              </a:rPr>
              <a:t> </a:t>
            </a:r>
            <a:r>
              <a:rPr lang="sk-SK" sz="1600" dirty="0">
                <a:solidFill>
                  <a:srgbClr val="101111"/>
                </a:solidFill>
                <a:latin typeface="Hagrid Text Bold"/>
              </a:rPr>
              <a:t> </a:t>
            </a:r>
            <a:r>
              <a:rPr lang="en-US" sz="1600" dirty="0">
                <a:solidFill>
                  <a:srgbClr val="101111"/>
                </a:solidFill>
                <a:latin typeface="Hagrid Text Bold"/>
              </a:rPr>
              <a:t>v </a:t>
            </a:r>
            <a:r>
              <a:rPr lang="en-US" sz="1600" dirty="0" err="1">
                <a:solidFill>
                  <a:srgbClr val="101111"/>
                </a:solidFill>
                <a:latin typeface="Hagrid Text Bold"/>
              </a:rPr>
              <a:t>sprievode</a:t>
            </a:r>
            <a:r>
              <a:rPr lang="en-US" sz="1600" dirty="0">
                <a:solidFill>
                  <a:srgbClr val="101111"/>
                </a:solidFill>
                <a:latin typeface="Hagrid Text Bold"/>
              </a:rPr>
              <a:t> ich </a:t>
            </a:r>
            <a:r>
              <a:rPr lang="en-US" sz="1600" dirty="0" err="1">
                <a:solidFill>
                  <a:srgbClr val="101111"/>
                </a:solidFill>
                <a:latin typeface="Hagrid Text Bold"/>
              </a:rPr>
              <a:t>majiteľov</a:t>
            </a:r>
            <a:r>
              <a:rPr lang="en-US" sz="1600" dirty="0">
                <a:solidFill>
                  <a:srgbClr val="101111"/>
                </a:solidFill>
                <a:latin typeface="Hagrid Text Bold"/>
              </a:rPr>
              <a:t>, </a:t>
            </a:r>
            <a:endParaRPr lang="sk-SK" sz="1600" dirty="0">
              <a:solidFill>
                <a:srgbClr val="101111"/>
              </a:solidFill>
              <a:latin typeface="Hagrid Text Bold"/>
            </a:endParaRPr>
          </a:p>
          <a:p>
            <a:pPr algn="ctr">
              <a:lnSpc>
                <a:spcPts val="4074"/>
              </a:lnSpc>
            </a:pPr>
            <a:r>
              <a:rPr lang="en-US" sz="1600" dirty="0">
                <a:solidFill>
                  <a:srgbClr val="101111"/>
                </a:solidFill>
                <a:latin typeface="Hagrid Text Bold"/>
              </a:rPr>
              <a:t>aby </a:t>
            </a:r>
            <a:r>
              <a:rPr lang="en-US" sz="1600" dirty="0" err="1">
                <a:solidFill>
                  <a:srgbClr val="101111"/>
                </a:solidFill>
                <a:latin typeface="Hagrid Text Bold"/>
              </a:rPr>
              <a:t>si</a:t>
            </a:r>
            <a:r>
              <a:rPr lang="en-US" sz="1600" dirty="0">
                <a:solidFill>
                  <a:srgbClr val="101111"/>
                </a:solidFill>
                <a:latin typeface="Hagrid Text Bold"/>
              </a:rPr>
              <a:t> pes </a:t>
            </a:r>
            <a:r>
              <a:rPr lang="en-US" sz="1600" dirty="0" err="1">
                <a:solidFill>
                  <a:srgbClr val="101111"/>
                </a:solidFill>
                <a:latin typeface="Hagrid Text Bold"/>
              </a:rPr>
              <a:t>zvykol</a:t>
            </a:r>
            <a:r>
              <a:rPr lang="en-US" sz="1600" dirty="0">
                <a:solidFill>
                  <a:srgbClr val="101111"/>
                </a:solidFill>
                <a:latin typeface="Hagrid Text Bold"/>
              </a:rPr>
              <a:t> a </a:t>
            </a:r>
            <a:r>
              <a:rPr lang="en-US" sz="1600" dirty="0" err="1">
                <a:solidFill>
                  <a:srgbClr val="101111"/>
                </a:solidFill>
                <a:latin typeface="Hagrid Text Bold"/>
              </a:rPr>
              <a:t>bral</a:t>
            </a:r>
            <a:r>
              <a:rPr lang="en-US" sz="1600" dirty="0">
                <a:solidFill>
                  <a:srgbClr val="101111"/>
                </a:solidFill>
                <a:latin typeface="Hagrid Text Bold"/>
              </a:rPr>
              <a:t> ich </a:t>
            </a:r>
            <a:r>
              <a:rPr lang="en-US" sz="1600" dirty="0" err="1">
                <a:solidFill>
                  <a:srgbClr val="101111"/>
                </a:solidFill>
                <a:latin typeface="Hagrid Text Bold"/>
              </a:rPr>
              <a:t>ako</a:t>
            </a:r>
            <a:r>
              <a:rPr lang="en-US" sz="1600" dirty="0">
                <a:solidFill>
                  <a:srgbClr val="101111"/>
                </a:solidFill>
                <a:latin typeface="Hagrid Text Bold"/>
              </a:rPr>
              <a:t> </a:t>
            </a:r>
            <a:r>
              <a:rPr lang="en-US" sz="1600" dirty="0" err="1">
                <a:solidFill>
                  <a:srgbClr val="101111"/>
                </a:solidFill>
                <a:latin typeface="Hagrid Text Bold"/>
              </a:rPr>
              <a:t>autoritu</a:t>
            </a:r>
            <a:r>
              <a:rPr lang="en-US" sz="1600" dirty="0">
                <a:solidFill>
                  <a:srgbClr val="101111"/>
                </a:solidFill>
                <a:latin typeface="Hagrid Text Bold"/>
              </a:rPr>
              <a:t>. </a:t>
            </a:r>
            <a:r>
              <a:rPr lang="en-US" sz="1600" dirty="0" err="1">
                <a:solidFill>
                  <a:srgbClr val="101111"/>
                </a:solidFill>
                <a:latin typeface="Hagrid Text Bold"/>
              </a:rPr>
              <a:t>Vieme</a:t>
            </a:r>
            <a:r>
              <a:rPr lang="en-US" sz="1600" dirty="0">
                <a:solidFill>
                  <a:srgbClr val="101111"/>
                </a:solidFill>
                <a:latin typeface="Hagrid Text Bold"/>
              </a:rPr>
              <a:t> </a:t>
            </a:r>
            <a:r>
              <a:rPr lang="en-US" sz="1600" dirty="0" err="1">
                <a:solidFill>
                  <a:srgbClr val="101111"/>
                </a:solidFill>
                <a:latin typeface="Hagrid Text Bold"/>
              </a:rPr>
              <a:t>sa</a:t>
            </a:r>
            <a:r>
              <a:rPr lang="en-US" sz="1600" dirty="0">
                <a:solidFill>
                  <a:srgbClr val="101111"/>
                </a:solidFill>
                <a:latin typeface="Hagrid Text Bold"/>
              </a:rPr>
              <a:t> </a:t>
            </a:r>
            <a:r>
              <a:rPr lang="en-US" sz="1600" dirty="0" err="1">
                <a:solidFill>
                  <a:srgbClr val="101111"/>
                </a:solidFill>
                <a:latin typeface="Hagrid Text Bold"/>
              </a:rPr>
              <a:t>vžiť</a:t>
            </a:r>
            <a:r>
              <a:rPr lang="en-US" sz="1600" dirty="0">
                <a:solidFill>
                  <a:srgbClr val="101111"/>
                </a:solidFill>
                <a:latin typeface="Hagrid Text Bold"/>
              </a:rPr>
              <a:t> do </a:t>
            </a:r>
            <a:r>
              <a:rPr lang="en-US" sz="1600" dirty="0" err="1">
                <a:solidFill>
                  <a:srgbClr val="101111"/>
                </a:solidFill>
                <a:latin typeface="Hagrid Text Bold"/>
              </a:rPr>
              <a:t>situácie</a:t>
            </a:r>
            <a:r>
              <a:rPr lang="en-US" sz="1600" dirty="0">
                <a:solidFill>
                  <a:srgbClr val="101111"/>
                </a:solidFill>
                <a:latin typeface="Hagrid Text Bold"/>
              </a:rPr>
              <a:t> a </a:t>
            </a:r>
            <a:r>
              <a:rPr lang="en-US" sz="1600" dirty="0" err="1">
                <a:solidFill>
                  <a:srgbClr val="101111"/>
                </a:solidFill>
                <a:latin typeface="Hagrid Text Bold"/>
              </a:rPr>
              <a:t>chápeme</a:t>
            </a:r>
            <a:r>
              <a:rPr lang="en-US" sz="1600" dirty="0">
                <a:solidFill>
                  <a:srgbClr val="101111"/>
                </a:solidFill>
                <a:latin typeface="Hagrid Text Bold"/>
              </a:rPr>
              <a:t> ich. </a:t>
            </a:r>
            <a:endParaRPr lang="sk-SK" sz="1600" dirty="0">
              <a:solidFill>
                <a:srgbClr val="101111"/>
              </a:solidFill>
              <a:latin typeface="Hagrid Text Bold"/>
            </a:endParaRPr>
          </a:p>
          <a:p>
            <a:pPr algn="ctr">
              <a:lnSpc>
                <a:spcPts val="4074"/>
              </a:lnSpc>
            </a:pPr>
            <a:r>
              <a:rPr lang="en-US" sz="1600" dirty="0">
                <a:solidFill>
                  <a:srgbClr val="101111"/>
                </a:solidFill>
                <a:latin typeface="Hagrid Text Bold"/>
              </a:rPr>
              <a:t>Preto </a:t>
            </a:r>
            <a:r>
              <a:rPr lang="en-US" sz="1600" dirty="0" err="1">
                <a:solidFill>
                  <a:srgbClr val="101111"/>
                </a:solidFill>
                <a:latin typeface="Hagrid Text Bold"/>
              </a:rPr>
              <a:t>sme</a:t>
            </a:r>
            <a:r>
              <a:rPr lang="en-US" sz="1600" dirty="0">
                <a:solidFill>
                  <a:srgbClr val="101111"/>
                </a:solidFill>
                <a:latin typeface="Hagrid Text Bold"/>
              </a:rPr>
              <a:t> </a:t>
            </a:r>
            <a:r>
              <a:rPr lang="en-US" sz="1600" dirty="0" err="1">
                <a:solidFill>
                  <a:srgbClr val="101111"/>
                </a:solidFill>
                <a:latin typeface="Hagrid Text Bold"/>
              </a:rPr>
              <a:t>tolerantn</a:t>
            </a:r>
            <a:r>
              <a:rPr lang="sk-SK" sz="1600" dirty="0">
                <a:solidFill>
                  <a:srgbClr val="101111"/>
                </a:solidFill>
                <a:latin typeface="Hagrid Text Bold"/>
              </a:rPr>
              <a:t>í</a:t>
            </a:r>
            <a:r>
              <a:rPr lang="en-US" sz="1600" dirty="0">
                <a:solidFill>
                  <a:srgbClr val="101111"/>
                </a:solidFill>
                <a:latin typeface="Hagrid Text Bold"/>
              </a:rPr>
              <a:t> a </a:t>
            </a:r>
            <a:r>
              <a:rPr lang="en-US" sz="1600" dirty="0" err="1">
                <a:solidFill>
                  <a:srgbClr val="101111"/>
                </a:solidFill>
                <a:latin typeface="Hagrid Text Bold"/>
              </a:rPr>
              <a:t>trpezliv</a:t>
            </a:r>
            <a:r>
              <a:rPr lang="sk-SK" sz="1600" dirty="0">
                <a:solidFill>
                  <a:srgbClr val="101111"/>
                </a:solidFill>
                <a:latin typeface="Hagrid Text Bold"/>
              </a:rPr>
              <a:t>í</a:t>
            </a:r>
            <a:r>
              <a:rPr lang="en-US" sz="1600" dirty="0">
                <a:solidFill>
                  <a:srgbClr val="101111"/>
                </a:solidFill>
                <a:latin typeface="Hagrid Text Bold"/>
              </a:rPr>
              <a:t>.</a:t>
            </a:r>
            <a:r>
              <a:rPr lang="sk-SK" sz="1600" dirty="0">
                <a:solidFill>
                  <a:srgbClr val="101111"/>
                </a:solidFill>
                <a:latin typeface="Hagrid Text Bold"/>
              </a:rPr>
              <a:t> Výcvik sa riadi teóriou pozitívnej motivácie.</a:t>
            </a:r>
            <a:r>
              <a:rPr lang="en-US" sz="1600" dirty="0">
                <a:solidFill>
                  <a:srgbClr val="101111"/>
                </a:solidFill>
                <a:latin typeface="Hagrid Text Bold"/>
              </a:rPr>
              <a:t>   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32577" y="4750594"/>
            <a:ext cx="12124003" cy="1964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4"/>
              </a:lnSpc>
            </a:pPr>
            <a:r>
              <a:rPr lang="en-US" sz="2000" dirty="0" err="1">
                <a:solidFill>
                  <a:srgbClr val="101111"/>
                </a:solidFill>
                <a:latin typeface="Hagrid Text Bold"/>
              </a:rPr>
              <a:t>Snažíme</a:t>
            </a:r>
            <a:r>
              <a:rPr lang="en-US" sz="2000" dirty="0">
                <a:solidFill>
                  <a:srgbClr val="101111"/>
                </a:solidFill>
                <a:latin typeface="Hagrid Text Bold"/>
              </a:rPr>
              <a:t> </a:t>
            </a:r>
            <a:r>
              <a:rPr lang="en-US" sz="2000" dirty="0" err="1">
                <a:solidFill>
                  <a:srgbClr val="101111"/>
                </a:solidFill>
                <a:latin typeface="Hagrid Text Bold"/>
              </a:rPr>
              <a:t>sa</a:t>
            </a:r>
            <a:r>
              <a:rPr lang="en-US" sz="2000" dirty="0">
                <a:solidFill>
                  <a:srgbClr val="101111"/>
                </a:solidFill>
                <a:latin typeface="Hagrid Text Bold"/>
              </a:rPr>
              <a:t> </a:t>
            </a:r>
            <a:r>
              <a:rPr lang="en-US" sz="2000" dirty="0" err="1">
                <a:solidFill>
                  <a:srgbClr val="101111"/>
                </a:solidFill>
                <a:latin typeface="Hagrid Text Bold"/>
              </a:rPr>
              <a:t>majiteľov</a:t>
            </a:r>
            <a:r>
              <a:rPr lang="en-US" sz="2000" dirty="0">
                <a:solidFill>
                  <a:srgbClr val="101111"/>
                </a:solidFill>
                <a:latin typeface="Hagrid Text Bold"/>
              </a:rPr>
              <a:t> </a:t>
            </a:r>
            <a:r>
              <a:rPr lang="en-US" sz="2000" dirty="0" err="1">
                <a:solidFill>
                  <a:srgbClr val="101111"/>
                </a:solidFill>
                <a:latin typeface="Hagrid Text Bold"/>
              </a:rPr>
              <a:t>aj</a:t>
            </a:r>
            <a:r>
              <a:rPr lang="en-US" sz="2000" dirty="0">
                <a:solidFill>
                  <a:srgbClr val="101111"/>
                </a:solidFill>
                <a:latin typeface="Hagrid Text Bold"/>
              </a:rPr>
              <a:t> </a:t>
            </a:r>
            <a:r>
              <a:rPr lang="en-US" sz="2000" dirty="0" err="1">
                <a:solidFill>
                  <a:srgbClr val="101111"/>
                </a:solidFill>
                <a:latin typeface="Hagrid Text Bold"/>
              </a:rPr>
              <a:t>psíkov</a:t>
            </a:r>
            <a:r>
              <a:rPr lang="en-US" sz="2000" dirty="0">
                <a:solidFill>
                  <a:srgbClr val="101111"/>
                </a:solidFill>
                <a:latin typeface="Hagrid Text Bold"/>
              </a:rPr>
              <a:t> </a:t>
            </a:r>
            <a:r>
              <a:rPr lang="en-US" sz="2000" dirty="0" err="1">
                <a:solidFill>
                  <a:srgbClr val="101111"/>
                </a:solidFill>
                <a:latin typeface="Hagrid Text Bold"/>
              </a:rPr>
              <a:t>naučiť</a:t>
            </a:r>
            <a:r>
              <a:rPr lang="en-US" sz="2000" dirty="0">
                <a:solidFill>
                  <a:srgbClr val="101111"/>
                </a:solidFill>
                <a:latin typeface="Hagrid Text Bold"/>
              </a:rPr>
              <a:t> </a:t>
            </a:r>
            <a:r>
              <a:rPr lang="en-US" sz="2000" dirty="0" err="1">
                <a:solidFill>
                  <a:srgbClr val="101111"/>
                </a:solidFill>
                <a:latin typeface="Hagrid Text Bold"/>
              </a:rPr>
              <a:t>vzájomne</a:t>
            </a:r>
            <a:r>
              <a:rPr lang="en-US" sz="2000" dirty="0">
                <a:solidFill>
                  <a:srgbClr val="101111"/>
                </a:solidFill>
                <a:latin typeface="Hagrid Text Bold"/>
              </a:rPr>
              <a:t> </a:t>
            </a:r>
            <a:r>
              <a:rPr lang="en-US" sz="2000" dirty="0" err="1">
                <a:solidFill>
                  <a:srgbClr val="101111"/>
                </a:solidFill>
                <a:latin typeface="Hagrid Text Bold"/>
              </a:rPr>
              <a:t>si</a:t>
            </a:r>
            <a:r>
              <a:rPr lang="en-US" sz="2000" dirty="0">
                <a:solidFill>
                  <a:srgbClr val="101111"/>
                </a:solidFill>
                <a:latin typeface="Hagrid Text Bold"/>
              </a:rPr>
              <a:t> </a:t>
            </a:r>
            <a:r>
              <a:rPr lang="en-US" sz="2000" dirty="0" err="1">
                <a:solidFill>
                  <a:srgbClr val="101111"/>
                </a:solidFill>
                <a:latin typeface="Hagrid Text Bold"/>
              </a:rPr>
              <a:t>rozumieť</a:t>
            </a:r>
            <a:r>
              <a:rPr lang="en-US" sz="2000" dirty="0">
                <a:solidFill>
                  <a:srgbClr val="101111"/>
                </a:solidFill>
                <a:latin typeface="Hagrid Text Bold"/>
              </a:rPr>
              <a:t>. </a:t>
            </a:r>
            <a:endParaRPr lang="sk-SK" sz="2000" dirty="0">
              <a:solidFill>
                <a:srgbClr val="101111"/>
              </a:solidFill>
              <a:latin typeface="Hagrid Text Bold"/>
            </a:endParaRPr>
          </a:p>
          <a:p>
            <a:pPr algn="ctr">
              <a:lnSpc>
                <a:spcPts val="4004"/>
              </a:lnSpc>
            </a:pPr>
            <a:r>
              <a:rPr lang="en-US" sz="2000" dirty="0" err="1">
                <a:solidFill>
                  <a:srgbClr val="101111"/>
                </a:solidFill>
                <a:latin typeface="Hagrid Text Bold"/>
              </a:rPr>
              <a:t>Vysvetľujeme</a:t>
            </a:r>
            <a:r>
              <a:rPr lang="en-US" sz="2000" dirty="0">
                <a:solidFill>
                  <a:srgbClr val="101111"/>
                </a:solidFill>
                <a:latin typeface="Hagrid Text Bold"/>
              </a:rPr>
              <a:t> </a:t>
            </a:r>
            <a:r>
              <a:rPr lang="en-US" sz="2000" dirty="0" err="1">
                <a:solidFill>
                  <a:srgbClr val="101111"/>
                </a:solidFill>
                <a:latin typeface="Hagrid Text Bold"/>
              </a:rPr>
              <a:t>matijeľom</a:t>
            </a:r>
            <a:r>
              <a:rPr lang="en-US" sz="2000" dirty="0">
                <a:solidFill>
                  <a:srgbClr val="101111"/>
                </a:solidFill>
                <a:latin typeface="Hagrid Text Bold"/>
              </a:rPr>
              <a:t> </a:t>
            </a:r>
            <a:r>
              <a:rPr lang="en-US" sz="2000" dirty="0" err="1">
                <a:solidFill>
                  <a:srgbClr val="101111"/>
                </a:solidFill>
                <a:latin typeface="Hagrid Text Bold"/>
              </a:rPr>
              <a:t>ako</a:t>
            </a:r>
            <a:r>
              <a:rPr lang="en-US" sz="2000" dirty="0">
                <a:solidFill>
                  <a:srgbClr val="101111"/>
                </a:solidFill>
                <a:latin typeface="Hagrid Text Bold"/>
              </a:rPr>
              <a:t> to </a:t>
            </a:r>
            <a:r>
              <a:rPr lang="en-US" sz="2000" dirty="0" err="1">
                <a:solidFill>
                  <a:srgbClr val="101111"/>
                </a:solidFill>
                <a:latin typeface="Hagrid Text Bold"/>
              </a:rPr>
              <a:t>funguje</a:t>
            </a:r>
            <a:r>
              <a:rPr lang="en-US" sz="2000" dirty="0">
                <a:solidFill>
                  <a:srgbClr val="101111"/>
                </a:solidFill>
                <a:latin typeface="Hagrid Text Bold"/>
              </a:rPr>
              <a:t> a </a:t>
            </a:r>
            <a:r>
              <a:rPr lang="en-US" sz="2000" dirty="0" err="1">
                <a:solidFill>
                  <a:srgbClr val="101111"/>
                </a:solidFill>
                <a:latin typeface="Hagrid Text Bold"/>
              </a:rPr>
              <a:t>psov</a:t>
            </a:r>
            <a:r>
              <a:rPr lang="en-US" sz="2000" dirty="0">
                <a:solidFill>
                  <a:srgbClr val="101111"/>
                </a:solidFill>
                <a:latin typeface="Hagrid Text Bold"/>
              </a:rPr>
              <a:t> </a:t>
            </a:r>
            <a:r>
              <a:rPr lang="en-US" sz="2000" dirty="0" err="1">
                <a:solidFill>
                  <a:srgbClr val="101111"/>
                </a:solidFill>
                <a:latin typeface="Hagrid Text Bold"/>
              </a:rPr>
              <a:t>pripravujeme</a:t>
            </a:r>
            <a:r>
              <a:rPr lang="en-US" sz="2000" dirty="0">
                <a:solidFill>
                  <a:srgbClr val="101111"/>
                </a:solidFill>
                <a:latin typeface="Hagrid Text Bold"/>
              </a:rPr>
              <a:t> </a:t>
            </a:r>
            <a:r>
              <a:rPr lang="en-US" sz="2000" dirty="0" err="1">
                <a:solidFill>
                  <a:srgbClr val="101111"/>
                </a:solidFill>
                <a:latin typeface="Hagrid Text Bold"/>
              </a:rPr>
              <a:t>na</a:t>
            </a:r>
            <a:r>
              <a:rPr lang="en-US" sz="2000" dirty="0">
                <a:solidFill>
                  <a:srgbClr val="101111"/>
                </a:solidFill>
                <a:latin typeface="Hagrid Text Bold"/>
              </a:rPr>
              <a:t> to </a:t>
            </a:r>
            <a:endParaRPr lang="sk-SK" sz="2000" dirty="0">
              <a:solidFill>
                <a:srgbClr val="101111"/>
              </a:solidFill>
              <a:latin typeface="Hagrid Text Bold"/>
            </a:endParaRPr>
          </a:p>
          <a:p>
            <a:pPr algn="ctr">
              <a:lnSpc>
                <a:spcPts val="4004"/>
              </a:lnSpc>
            </a:pPr>
            <a:r>
              <a:rPr lang="en-US" sz="2000" dirty="0" err="1">
                <a:solidFill>
                  <a:srgbClr val="101111"/>
                </a:solidFill>
                <a:latin typeface="Hagrid Text Bold"/>
              </a:rPr>
              <a:t>byť</a:t>
            </a:r>
            <a:r>
              <a:rPr lang="en-US" sz="2000" dirty="0">
                <a:solidFill>
                  <a:srgbClr val="101111"/>
                </a:solidFill>
                <a:latin typeface="Hagrid Text Bold"/>
              </a:rPr>
              <a:t> </a:t>
            </a:r>
            <a:r>
              <a:rPr lang="en-US" sz="2000" dirty="0" err="1">
                <a:solidFill>
                  <a:srgbClr val="101111"/>
                </a:solidFill>
                <a:latin typeface="Hagrid Text Bold"/>
              </a:rPr>
              <a:t>očami</a:t>
            </a:r>
            <a:r>
              <a:rPr lang="en-US" sz="2000" dirty="0">
                <a:solidFill>
                  <a:srgbClr val="101111"/>
                </a:solidFill>
                <a:latin typeface="Hagrid Text Bold"/>
              </a:rPr>
              <a:t> pre </a:t>
            </a:r>
            <a:r>
              <a:rPr lang="en-US" sz="2000" dirty="0" err="1">
                <a:solidFill>
                  <a:srgbClr val="101111"/>
                </a:solidFill>
                <a:latin typeface="Hagrid Text Bold"/>
              </a:rPr>
              <a:t>svojich</a:t>
            </a:r>
            <a:r>
              <a:rPr lang="en-US" sz="2000" dirty="0">
                <a:solidFill>
                  <a:srgbClr val="101111"/>
                </a:solidFill>
                <a:latin typeface="Hagrid Text Bold"/>
              </a:rPr>
              <a:t> </a:t>
            </a:r>
            <a:r>
              <a:rPr lang="en-US" sz="2000" dirty="0" err="1">
                <a:solidFill>
                  <a:srgbClr val="101111"/>
                </a:solidFill>
                <a:latin typeface="Hagrid Text Bold"/>
              </a:rPr>
              <a:t>majiteľov</a:t>
            </a:r>
            <a:r>
              <a:rPr lang="en-US" sz="2000" dirty="0">
                <a:solidFill>
                  <a:srgbClr val="101111"/>
                </a:solidFill>
                <a:latin typeface="Hagrid Text Bold"/>
              </a:rPr>
              <a:t>. </a:t>
            </a:r>
            <a:endParaRPr lang="sk-SK" sz="2000" dirty="0">
              <a:solidFill>
                <a:srgbClr val="101111"/>
              </a:solidFill>
              <a:latin typeface="Hagrid Text Bold"/>
            </a:endParaRPr>
          </a:p>
          <a:p>
            <a:pPr algn="ctr">
              <a:lnSpc>
                <a:spcPts val="4004"/>
              </a:lnSpc>
            </a:pPr>
            <a:r>
              <a:rPr lang="sk-SK" sz="2000" dirty="0">
                <a:solidFill>
                  <a:srgbClr val="101111"/>
                </a:solidFill>
                <a:latin typeface="Hagrid Text Bold"/>
              </a:rPr>
              <a:t>Výcvik hradíme z dotácií a darov sponzorov.</a:t>
            </a:r>
            <a:endParaRPr lang="en-US" sz="2000" dirty="0">
              <a:solidFill>
                <a:srgbClr val="101111"/>
              </a:solidFill>
              <a:latin typeface="Hagrid Text Bold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55392">
            <a:off x="335123" y="3951531"/>
            <a:ext cx="1538715" cy="11809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29500">
            <a:off x="11444458" y="7412315"/>
            <a:ext cx="1430089" cy="109759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507396" y="1750806"/>
            <a:ext cx="3642984" cy="269580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-228600" y="757054"/>
            <a:ext cx="11488988" cy="631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3"/>
              </a:lnSpc>
            </a:pPr>
            <a:r>
              <a:rPr lang="en-US" sz="4699" dirty="0">
                <a:solidFill>
                  <a:srgbClr val="000000"/>
                </a:solidFill>
                <a:latin typeface="Hagrid Text Heavy"/>
              </a:rPr>
              <a:t>VÝCVIK AGRES</a:t>
            </a:r>
            <a:r>
              <a:rPr lang="sk-SK" sz="4699" dirty="0">
                <a:solidFill>
                  <a:srgbClr val="000000"/>
                </a:solidFill>
                <a:latin typeface="Hagrid Text Heavy"/>
              </a:rPr>
              <a:t>Í</a:t>
            </a:r>
            <a:r>
              <a:rPr lang="en-US" sz="4699" dirty="0">
                <a:solidFill>
                  <a:srgbClr val="000000"/>
                </a:solidFill>
                <a:latin typeface="Hagrid Text Heavy"/>
              </a:rPr>
              <a:t>VNÝCH PSOV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5545" y="3887928"/>
            <a:ext cx="13739627" cy="631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3"/>
              </a:lnSpc>
            </a:pPr>
            <a:r>
              <a:rPr lang="en-US" sz="4699" dirty="0">
                <a:solidFill>
                  <a:srgbClr val="000000"/>
                </a:solidFill>
                <a:latin typeface="Hagrid Text Heavy"/>
              </a:rPr>
              <a:t>VÝCVIK SLEPECKÝCH PSOV</a:t>
            </a:r>
          </a:p>
        </p:txBody>
      </p:sp>
      <p:sp>
        <p:nvSpPr>
          <p:cNvPr id="18" name="TextBox 18"/>
          <p:cNvSpPr txBox="1"/>
          <p:nvPr/>
        </p:nvSpPr>
        <p:spPr>
          <a:xfrm rot="993742">
            <a:off x="12548622" y="2615805"/>
            <a:ext cx="347536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2"/>
              </a:lnSpc>
            </a:pPr>
            <a:r>
              <a:rPr lang="sk-SK" sz="2800" dirty="0">
                <a:solidFill>
                  <a:srgbClr val="FF0000"/>
                </a:solidFill>
                <a:latin typeface="Georgia" panose="02040502050405020303" pitchFamily="18" charset="0"/>
              </a:rPr>
              <a:t>Tento v</a:t>
            </a:r>
            <a:r>
              <a:rPr lang="en-US" sz="2800" dirty="0" err="1">
                <a:solidFill>
                  <a:srgbClr val="FF0000"/>
                </a:solidFill>
                <a:latin typeface="Georgia" panose="02040502050405020303" pitchFamily="18" charset="0"/>
              </a:rPr>
              <a:t>ýcvik</a:t>
            </a:r>
            <a:r>
              <a:rPr lang="en-US" sz="2800" dirty="0">
                <a:solidFill>
                  <a:srgbClr val="FF0000"/>
                </a:solidFill>
                <a:latin typeface="Georgia" panose="02040502050405020303" pitchFamily="18" charset="0"/>
              </a:rPr>
              <a:t> je</a:t>
            </a:r>
            <a:endParaRPr lang="sk-SK" sz="2800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>
              <a:lnSpc>
                <a:spcPts val="3132"/>
              </a:lnSpc>
            </a:pPr>
            <a:r>
              <a:rPr lang="en-US" sz="28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Georgia" panose="02040502050405020303" pitchFamily="18" charset="0"/>
              </a:rPr>
              <a:t>bezplatný</a:t>
            </a:r>
            <a:r>
              <a:rPr lang="sk-SK" sz="2800" dirty="0">
                <a:solidFill>
                  <a:srgbClr val="FF0000"/>
                </a:solidFill>
                <a:latin typeface="Georgia" panose="02040502050405020303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63469965-83D3-4190-B742-932A75803ED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837" t="22578" r="27795" b="25226"/>
          <a:stretch/>
        </p:blipFill>
        <p:spPr>
          <a:xfrm>
            <a:off x="15705889" y="6859887"/>
            <a:ext cx="2596259" cy="3322727"/>
          </a:xfrm>
          <a:prstGeom prst="rect">
            <a:avLst/>
          </a:prstGeom>
        </p:spPr>
      </p:pic>
      <p:grpSp>
        <p:nvGrpSpPr>
          <p:cNvPr id="20" name="Group 3">
            <a:extLst>
              <a:ext uri="{FF2B5EF4-FFF2-40B4-BE49-F238E27FC236}">
                <a16:creationId xmlns:a16="http://schemas.microsoft.com/office/drawing/2014/main" id="{B26F3579-4D94-4C65-B47E-D80F96B552D1}"/>
              </a:ext>
            </a:extLst>
          </p:cNvPr>
          <p:cNvGrpSpPr/>
          <p:nvPr/>
        </p:nvGrpSpPr>
        <p:grpSpPr>
          <a:xfrm>
            <a:off x="200616" y="7089760"/>
            <a:ext cx="10663853" cy="3091060"/>
            <a:chOff x="0" y="0"/>
            <a:chExt cx="1814014" cy="621381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B67E835A-5C8A-4CD1-8143-C73EB613F9A6}"/>
                </a:ext>
              </a:extLst>
            </p:cNvPr>
            <p:cNvSpPr/>
            <p:nvPr/>
          </p:nvSpPr>
          <p:spPr>
            <a:xfrm>
              <a:off x="0" y="0"/>
              <a:ext cx="1814014" cy="621381"/>
            </a:xfrm>
            <a:custGeom>
              <a:avLst/>
              <a:gdLst/>
              <a:ahLst/>
              <a:cxnLst/>
              <a:rect l="l" t="t" r="r" b="b"/>
              <a:pathLst>
                <a:path w="1814014" h="621381">
                  <a:moveTo>
                    <a:pt x="1734596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541963"/>
                  </a:lnTo>
                  <a:cubicBezTo>
                    <a:pt x="43699" y="541963"/>
                    <a:pt x="79418" y="577302"/>
                    <a:pt x="79418" y="621381"/>
                  </a:cubicBezTo>
                  <a:lnTo>
                    <a:pt x="1734596" y="621381"/>
                  </a:lnTo>
                  <a:cubicBezTo>
                    <a:pt x="1734596" y="577681"/>
                    <a:pt x="1769935" y="541963"/>
                    <a:pt x="1814014" y="541963"/>
                  </a:cubicBezTo>
                  <a:lnTo>
                    <a:pt x="1814014" y="79418"/>
                  </a:lnTo>
                  <a:cubicBezTo>
                    <a:pt x="1770315" y="79418"/>
                    <a:pt x="1734596" y="44079"/>
                    <a:pt x="1734596" y="0"/>
                  </a:cubicBezTo>
                  <a:close/>
                </a:path>
              </a:pathLst>
            </a:custGeom>
            <a:solidFill>
              <a:srgbClr val="A6A6A6"/>
            </a:solidFill>
          </p:spPr>
        </p:sp>
        <p:sp>
          <p:nvSpPr>
            <p:cNvPr id="22" name="TextBox 5">
              <a:extLst>
                <a:ext uri="{FF2B5EF4-FFF2-40B4-BE49-F238E27FC236}">
                  <a16:creationId xmlns:a16="http://schemas.microsoft.com/office/drawing/2014/main" id="{9C50E0FE-5BC5-4A89-A6C6-60F38B082338}"/>
                </a:ext>
              </a:extLst>
            </p:cNvPr>
            <p:cNvSpPr txBox="1"/>
            <p:nvPr/>
          </p:nvSpPr>
          <p:spPr>
            <a:xfrm>
              <a:off x="38100" y="0"/>
              <a:ext cx="7366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Obdĺžnik 22">
            <a:extLst>
              <a:ext uri="{FF2B5EF4-FFF2-40B4-BE49-F238E27FC236}">
                <a16:creationId xmlns:a16="http://schemas.microsoft.com/office/drawing/2014/main" id="{3BF45C47-A425-4F78-A6BC-14C488C845C8}"/>
              </a:ext>
            </a:extLst>
          </p:cNvPr>
          <p:cNvSpPr/>
          <p:nvPr/>
        </p:nvSpPr>
        <p:spPr>
          <a:xfrm>
            <a:off x="481507" y="7110419"/>
            <a:ext cx="9789668" cy="898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7522"/>
              </a:lnSpc>
            </a:pPr>
            <a:r>
              <a:rPr lang="en-US" sz="4400" dirty="0">
                <a:solidFill>
                  <a:srgbClr val="000000"/>
                </a:solidFill>
                <a:latin typeface="Hagrid Text Heavy"/>
              </a:rPr>
              <a:t>VÝCVIK VÝSTAVYNÝCH PSOV </a:t>
            </a:r>
          </a:p>
        </p:txBody>
      </p:sp>
      <p:sp>
        <p:nvSpPr>
          <p:cNvPr id="24" name="Obdĺžnik 23">
            <a:extLst>
              <a:ext uri="{FF2B5EF4-FFF2-40B4-BE49-F238E27FC236}">
                <a16:creationId xmlns:a16="http://schemas.microsoft.com/office/drawing/2014/main" id="{E7A3F674-3083-4844-B732-018B8B9B77A8}"/>
              </a:ext>
            </a:extLst>
          </p:cNvPr>
          <p:cNvSpPr/>
          <p:nvPr/>
        </p:nvSpPr>
        <p:spPr>
          <a:xfrm>
            <a:off x="717556" y="8004485"/>
            <a:ext cx="9144000" cy="18215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4834"/>
              </a:lnSpc>
            </a:pPr>
            <a:r>
              <a:rPr lang="en-US" dirty="0">
                <a:solidFill>
                  <a:srgbClr val="000000"/>
                </a:solidFill>
                <a:latin typeface="Hagrid Text Bold"/>
              </a:rPr>
              <a:t>Pre </a:t>
            </a:r>
            <a:r>
              <a:rPr lang="en-US" dirty="0" err="1">
                <a:solidFill>
                  <a:srgbClr val="000000"/>
                </a:solidFill>
                <a:latin typeface="Hagrid Text Bold"/>
              </a:rPr>
              <a:t>výstavných</a:t>
            </a:r>
            <a:r>
              <a:rPr lang="en-US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agrid Text Bold"/>
              </a:rPr>
              <a:t>psov</a:t>
            </a:r>
            <a:r>
              <a:rPr lang="en-US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agrid Text Bold"/>
              </a:rPr>
              <a:t>poskytujeme</a:t>
            </a:r>
            <a:r>
              <a:rPr lang="en-US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agrid Text Bold"/>
              </a:rPr>
              <a:t>ako</a:t>
            </a:r>
            <a:r>
              <a:rPr lang="en-US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agrid Text Bold"/>
              </a:rPr>
              <a:t>výcvik</a:t>
            </a:r>
            <a:r>
              <a:rPr lang="en-US" dirty="0">
                <a:solidFill>
                  <a:srgbClr val="000000"/>
                </a:solidFill>
                <a:latin typeface="Hagrid Text Bold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Hagrid Text Bold"/>
              </a:rPr>
              <a:t>tak</a:t>
            </a:r>
            <a:r>
              <a:rPr lang="en-US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agrid Text Bold"/>
              </a:rPr>
              <a:t>starostlivosť</a:t>
            </a:r>
            <a:r>
              <a:rPr lang="en-US" dirty="0">
                <a:solidFill>
                  <a:srgbClr val="000000"/>
                </a:solidFill>
                <a:latin typeface="Hagrid Text Bold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Hagrid Text Bold"/>
              </a:rPr>
              <a:t>Pred</a:t>
            </a:r>
            <a:r>
              <a:rPr lang="en-US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agrid Text Bold"/>
              </a:rPr>
              <a:t>výstavou</a:t>
            </a:r>
            <a:r>
              <a:rPr lang="en-US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agrid Text Bold"/>
              </a:rPr>
              <a:t>psíka</a:t>
            </a:r>
            <a:r>
              <a:rPr lang="en-US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agrid Text Bold"/>
              </a:rPr>
              <a:t>ostriháme</a:t>
            </a:r>
            <a:r>
              <a:rPr lang="en-US" dirty="0">
                <a:solidFill>
                  <a:srgbClr val="000000"/>
                </a:solidFill>
                <a:latin typeface="Hagrid Text Bold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Hagrid Text Bold"/>
              </a:rPr>
              <a:t>umyjeme</a:t>
            </a:r>
            <a:r>
              <a:rPr lang="en-US" dirty="0">
                <a:solidFill>
                  <a:srgbClr val="000000"/>
                </a:solidFill>
                <a:latin typeface="Hagrid Text Bold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Hagrid Text Bold"/>
              </a:rPr>
              <a:t>zarovnáme</a:t>
            </a:r>
            <a:r>
              <a:rPr lang="en-US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agrid Text Bold"/>
              </a:rPr>
              <a:t>pazúriky</a:t>
            </a:r>
            <a:r>
              <a:rPr lang="en-US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agrid Text Bold"/>
              </a:rPr>
              <a:t>upravíme</a:t>
            </a:r>
            <a:r>
              <a:rPr lang="en-US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Hagrid Text Bold"/>
              </a:rPr>
              <a:t>srsť</a:t>
            </a:r>
            <a:r>
              <a:rPr lang="en-US" dirty="0">
                <a:solidFill>
                  <a:srgbClr val="000000"/>
                </a:solidFill>
                <a:latin typeface="Hagrid Text Bold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Hagrid Text Bold"/>
              </a:rPr>
              <a:t>chvost</a:t>
            </a:r>
            <a:r>
              <a:rPr lang="en-US" dirty="0">
                <a:solidFill>
                  <a:srgbClr val="000000"/>
                </a:solidFill>
                <a:latin typeface="Hagrid Text Bold"/>
              </a:rPr>
              <a:t> a </a:t>
            </a:r>
            <a:r>
              <a:rPr lang="en-US" dirty="0" err="1">
                <a:solidFill>
                  <a:srgbClr val="000000"/>
                </a:solidFill>
                <a:latin typeface="Hagrid Text Bold"/>
              </a:rPr>
              <a:t>uši</a:t>
            </a:r>
            <a:r>
              <a:rPr lang="en-US" dirty="0">
                <a:solidFill>
                  <a:srgbClr val="000000"/>
                </a:solidFill>
                <a:latin typeface="Hagrid Text Bold"/>
              </a:rPr>
              <a:t>.  </a:t>
            </a:r>
          </a:p>
        </p:txBody>
      </p:sp>
      <p:pic>
        <p:nvPicPr>
          <p:cNvPr id="25" name="Picture 11">
            <a:extLst>
              <a:ext uri="{FF2B5EF4-FFF2-40B4-BE49-F238E27FC236}">
                <a16:creationId xmlns:a16="http://schemas.microsoft.com/office/drawing/2014/main" id="{26423C31-BC3F-4D83-9537-BF422520DC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327490" y="4193130"/>
            <a:ext cx="3041863" cy="3872742"/>
          </a:xfrm>
          <a:prstGeom prst="rect">
            <a:avLst/>
          </a:prstGeom>
        </p:spPr>
      </p:pic>
      <p:pic>
        <p:nvPicPr>
          <p:cNvPr id="26" name="Obrázok 25">
            <a:extLst>
              <a:ext uri="{FF2B5EF4-FFF2-40B4-BE49-F238E27FC236}">
                <a16:creationId xmlns:a16="http://schemas.microsoft.com/office/drawing/2014/main" id="{86BC74C6-3177-49F0-973B-FF1A7C0211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9798" y="1155503"/>
            <a:ext cx="1697246" cy="147474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6347248" y="22439"/>
            <a:ext cx="8729318" cy="645969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 rot="412472">
            <a:off x="6961153" y="1133169"/>
            <a:ext cx="6754059" cy="3828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2"/>
              </a:lnSpc>
            </a:pPr>
            <a:r>
              <a:rPr lang="en-US" sz="2687" dirty="0" err="1">
                <a:solidFill>
                  <a:srgbClr val="000000"/>
                </a:solidFill>
                <a:latin typeface="Hagrid Text Heavy"/>
              </a:rPr>
              <a:t>Ponúkame</a:t>
            </a:r>
            <a:r>
              <a:rPr lang="en-US" sz="2687" dirty="0">
                <a:solidFill>
                  <a:srgbClr val="000000"/>
                </a:solidFill>
                <a:latin typeface="Hagrid Text Heavy"/>
              </a:rPr>
              <a:t> </a:t>
            </a:r>
            <a:r>
              <a:rPr lang="en-US" sz="2687" dirty="0" err="1">
                <a:solidFill>
                  <a:srgbClr val="000000"/>
                </a:solidFill>
                <a:latin typeface="Hagrid Text Heavy"/>
              </a:rPr>
              <a:t>ručne</a:t>
            </a:r>
            <a:r>
              <a:rPr lang="en-US" sz="2687" dirty="0">
                <a:solidFill>
                  <a:srgbClr val="000000"/>
                </a:solidFill>
                <a:latin typeface="Hagrid Text Heavy"/>
              </a:rPr>
              <a:t> </a:t>
            </a:r>
            <a:r>
              <a:rPr lang="en-US" sz="2687" dirty="0" err="1">
                <a:solidFill>
                  <a:srgbClr val="000000"/>
                </a:solidFill>
                <a:latin typeface="Hagrid Text Heavy"/>
              </a:rPr>
              <a:t>vyrobené</a:t>
            </a:r>
            <a:r>
              <a:rPr lang="en-US" sz="2687" dirty="0">
                <a:solidFill>
                  <a:srgbClr val="000000"/>
                </a:solidFill>
                <a:latin typeface="Hagrid Text Heavy"/>
              </a:rPr>
              <a:t> </a:t>
            </a:r>
            <a:r>
              <a:rPr lang="en-US" sz="2687" dirty="0" err="1">
                <a:solidFill>
                  <a:srgbClr val="000000"/>
                </a:solidFill>
                <a:latin typeface="Hagrid Text Heavy"/>
              </a:rPr>
              <a:t>hračky</a:t>
            </a:r>
            <a:r>
              <a:rPr lang="en-US" sz="2687" dirty="0">
                <a:solidFill>
                  <a:srgbClr val="000000"/>
                </a:solidFill>
                <a:latin typeface="Hagrid Text Heavy"/>
              </a:rPr>
              <a:t> pre </a:t>
            </a:r>
            <a:r>
              <a:rPr lang="en-US" sz="2687" dirty="0" err="1">
                <a:solidFill>
                  <a:srgbClr val="000000"/>
                </a:solidFill>
                <a:latin typeface="Hagrid Text Heavy"/>
              </a:rPr>
              <a:t>psíkov</a:t>
            </a:r>
            <a:r>
              <a:rPr lang="en-US" sz="2687" dirty="0">
                <a:solidFill>
                  <a:srgbClr val="000000"/>
                </a:solidFill>
                <a:latin typeface="Hagrid Text Heavy"/>
              </a:rPr>
              <a:t>. </a:t>
            </a:r>
          </a:p>
          <a:p>
            <a:pPr algn="ctr">
              <a:lnSpc>
                <a:spcPts val="3762"/>
              </a:lnSpc>
            </a:pPr>
            <a:r>
              <a:rPr lang="en-US" sz="2687" dirty="0" err="1">
                <a:solidFill>
                  <a:srgbClr val="000000"/>
                </a:solidFill>
                <a:latin typeface="Hagrid Text Heavy"/>
              </a:rPr>
              <a:t>Vyrábame</a:t>
            </a:r>
            <a:r>
              <a:rPr lang="en-US" sz="2687" dirty="0">
                <a:solidFill>
                  <a:srgbClr val="000000"/>
                </a:solidFill>
                <a:latin typeface="Hagrid Text Heavy"/>
              </a:rPr>
              <a:t> ich </a:t>
            </a:r>
            <a:r>
              <a:rPr lang="sk-SK" sz="2687" dirty="0">
                <a:solidFill>
                  <a:srgbClr val="000000"/>
                </a:solidFill>
                <a:latin typeface="Hagrid Text Heavy"/>
              </a:rPr>
              <a:t> </a:t>
            </a:r>
            <a:r>
              <a:rPr lang="sk-SK" sz="2687" dirty="0" err="1">
                <a:solidFill>
                  <a:srgbClr val="000000"/>
                </a:solidFill>
                <a:latin typeface="Hagrid Text Heavy"/>
              </a:rPr>
              <a:t>upcykláciou</a:t>
            </a:r>
            <a:r>
              <a:rPr lang="sk-SK" sz="2687" dirty="0">
                <a:solidFill>
                  <a:srgbClr val="000000"/>
                </a:solidFill>
                <a:latin typeface="Hagrid Text Heavy"/>
              </a:rPr>
              <a:t> so starého oblečenia a látok</a:t>
            </a:r>
            <a:r>
              <a:rPr lang="en-US" sz="2687" dirty="0">
                <a:solidFill>
                  <a:srgbClr val="000000"/>
                </a:solidFill>
                <a:latin typeface="Hagrid Text Heavy"/>
              </a:rPr>
              <a:t>.</a:t>
            </a:r>
            <a:endParaRPr lang="sk-SK" sz="2687" dirty="0">
              <a:solidFill>
                <a:srgbClr val="000000"/>
              </a:solidFill>
              <a:latin typeface="Hagrid Text Heavy"/>
            </a:endParaRPr>
          </a:p>
          <a:p>
            <a:pPr algn="ctr">
              <a:lnSpc>
                <a:spcPts val="3762"/>
              </a:lnSpc>
            </a:pPr>
            <a:endParaRPr lang="en-US" sz="2687" dirty="0">
              <a:solidFill>
                <a:srgbClr val="000000"/>
              </a:solidFill>
              <a:latin typeface="Hagrid Text Heavy"/>
            </a:endParaRPr>
          </a:p>
          <a:p>
            <a:pPr algn="ctr">
              <a:lnSpc>
                <a:spcPts val="3762"/>
              </a:lnSpc>
            </a:pPr>
            <a:r>
              <a:rPr lang="en-US" sz="2687" dirty="0">
                <a:solidFill>
                  <a:srgbClr val="000000"/>
                </a:solidFill>
                <a:latin typeface="Hagrid Text Heavy"/>
              </a:rPr>
              <a:t>Ak </a:t>
            </a:r>
            <a:r>
              <a:rPr lang="en-US" sz="2687" dirty="0" err="1">
                <a:solidFill>
                  <a:srgbClr val="000000"/>
                </a:solidFill>
                <a:latin typeface="Hagrid Text Heavy"/>
              </a:rPr>
              <a:t>psík</a:t>
            </a:r>
            <a:r>
              <a:rPr lang="en-US" sz="2687" dirty="0">
                <a:solidFill>
                  <a:srgbClr val="000000"/>
                </a:solidFill>
                <a:latin typeface="Hagrid Text Heavy"/>
              </a:rPr>
              <a:t> </a:t>
            </a:r>
            <a:r>
              <a:rPr lang="en-US" sz="2687" dirty="0" err="1">
                <a:solidFill>
                  <a:srgbClr val="000000"/>
                </a:solidFill>
                <a:latin typeface="Hagrid Text Heavy"/>
              </a:rPr>
              <a:t>hračku</a:t>
            </a:r>
            <a:r>
              <a:rPr lang="en-US" sz="2687" dirty="0">
                <a:solidFill>
                  <a:srgbClr val="000000"/>
                </a:solidFill>
                <a:latin typeface="Hagrid Text Heavy"/>
              </a:rPr>
              <a:t> </a:t>
            </a:r>
            <a:r>
              <a:rPr lang="en-US" sz="2687" dirty="0" err="1">
                <a:solidFill>
                  <a:srgbClr val="000000"/>
                </a:solidFill>
                <a:latin typeface="Hagrid Text Heavy"/>
              </a:rPr>
              <a:t>zničí</a:t>
            </a:r>
            <a:r>
              <a:rPr lang="en-US" sz="2687" dirty="0">
                <a:solidFill>
                  <a:srgbClr val="000000"/>
                </a:solidFill>
                <a:latin typeface="Hagrid Text Heavy"/>
              </a:rPr>
              <a:t> </a:t>
            </a:r>
            <a:r>
              <a:rPr lang="en-US" sz="2687" dirty="0" err="1">
                <a:solidFill>
                  <a:srgbClr val="000000"/>
                </a:solidFill>
                <a:latin typeface="Hagrid Text Heavy"/>
              </a:rPr>
              <a:t>radi</a:t>
            </a:r>
            <a:r>
              <a:rPr lang="en-US" sz="2687" dirty="0">
                <a:solidFill>
                  <a:srgbClr val="000000"/>
                </a:solidFill>
                <a:latin typeface="Hagrid Text Heavy"/>
              </a:rPr>
              <a:t> </a:t>
            </a:r>
            <a:r>
              <a:rPr lang="en-US" sz="2687" dirty="0" err="1">
                <a:solidFill>
                  <a:srgbClr val="000000"/>
                </a:solidFill>
                <a:latin typeface="Hagrid Text Heavy"/>
              </a:rPr>
              <a:t>vám</a:t>
            </a:r>
            <a:r>
              <a:rPr lang="en-US" sz="2687" dirty="0">
                <a:solidFill>
                  <a:srgbClr val="000000"/>
                </a:solidFill>
                <a:latin typeface="Hagrid Text Heavy"/>
              </a:rPr>
              <a:t> </a:t>
            </a:r>
            <a:r>
              <a:rPr lang="en-US" sz="2687" dirty="0" err="1">
                <a:solidFill>
                  <a:srgbClr val="000000"/>
                </a:solidFill>
                <a:latin typeface="Hagrid Text Heavy"/>
              </a:rPr>
              <a:t>ju</a:t>
            </a:r>
            <a:r>
              <a:rPr lang="en-US" sz="2687" dirty="0">
                <a:solidFill>
                  <a:srgbClr val="000000"/>
                </a:solidFill>
                <a:latin typeface="Hagrid Text Heavy"/>
              </a:rPr>
              <a:t> </a:t>
            </a:r>
            <a:r>
              <a:rPr lang="en-US" sz="2687" dirty="0" err="1">
                <a:solidFill>
                  <a:srgbClr val="000000"/>
                </a:solidFill>
                <a:latin typeface="Hagrid Text Heavy"/>
              </a:rPr>
              <a:t>vymeníme</a:t>
            </a:r>
            <a:r>
              <a:rPr lang="en-US" sz="2687" dirty="0">
                <a:solidFill>
                  <a:srgbClr val="000000"/>
                </a:solidFill>
                <a:latin typeface="Hagrid Text Heavy"/>
              </a:rPr>
              <a:t> za </a:t>
            </a:r>
            <a:r>
              <a:rPr lang="en-US" sz="2687" dirty="0" err="1">
                <a:solidFill>
                  <a:srgbClr val="000000"/>
                </a:solidFill>
                <a:latin typeface="Hagrid Text Heavy"/>
              </a:rPr>
              <a:t>novú</a:t>
            </a:r>
            <a:r>
              <a:rPr lang="en-US" sz="2687" dirty="0">
                <a:solidFill>
                  <a:srgbClr val="000000"/>
                </a:solidFill>
                <a:latin typeface="Hagrid Text Heavy"/>
              </a:rPr>
              <a:t> a </a:t>
            </a:r>
            <a:r>
              <a:rPr lang="en-US" sz="2687" dirty="0" err="1">
                <a:solidFill>
                  <a:srgbClr val="000000"/>
                </a:solidFill>
                <a:latin typeface="Hagrid Text Heavy"/>
              </a:rPr>
              <a:t>pokazenú</a:t>
            </a:r>
            <a:r>
              <a:rPr lang="en-US" sz="2687" dirty="0">
                <a:solidFill>
                  <a:srgbClr val="000000"/>
                </a:solidFill>
                <a:latin typeface="Hagrid Text Heavy"/>
              </a:rPr>
              <a:t> </a:t>
            </a:r>
            <a:r>
              <a:rPr lang="sk-SK" sz="2687" dirty="0">
                <a:solidFill>
                  <a:srgbClr val="000000"/>
                </a:solidFill>
                <a:latin typeface="Hagrid Text Heavy"/>
              </a:rPr>
              <a:t>opravíme</a:t>
            </a:r>
            <a:r>
              <a:rPr lang="en-US" sz="2687" dirty="0">
                <a:solidFill>
                  <a:srgbClr val="000000"/>
                </a:solidFill>
                <a:latin typeface="Hagrid Text Heavy"/>
              </a:rPr>
              <a:t>. 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45B589D-8B25-4A33-9E61-0C56F6AC08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82" t="22578" r="28163" b="25226"/>
          <a:stretch/>
        </p:blipFill>
        <p:spPr>
          <a:xfrm>
            <a:off x="15445677" y="7129867"/>
            <a:ext cx="2689465" cy="3071769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196D637E-2302-427C-AB3B-CCD2340624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790" y="5893562"/>
            <a:ext cx="8382000" cy="4719596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28C87E5D-F4DF-4BB3-A459-F47747A5D1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37"/>
          <a:stretch/>
        </p:blipFill>
        <p:spPr>
          <a:xfrm>
            <a:off x="13895864" y="1163590"/>
            <a:ext cx="4375002" cy="6459696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4420D9F-855D-4411-9B03-E375F9FA6F7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190602">
            <a:off x="468934" y="-53750"/>
            <a:ext cx="3566275" cy="6135528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AB9EC471-B770-4038-A5F4-19FAF24F0E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434" y="48038"/>
            <a:ext cx="4572000" cy="3429000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E60D92D1-1893-4C42-8E5C-C2EE4CD71EA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4" t="8519" r="18148"/>
          <a:stretch/>
        </p:blipFill>
        <p:spPr>
          <a:xfrm>
            <a:off x="152859" y="2921958"/>
            <a:ext cx="6028366" cy="715868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06364" y="2957222"/>
            <a:ext cx="621167" cy="8943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3297" y="1787759"/>
            <a:ext cx="818574" cy="8185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23641" y="4199334"/>
            <a:ext cx="828700" cy="8151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93343" y="5420017"/>
            <a:ext cx="858998" cy="5763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23641" y="6452453"/>
            <a:ext cx="858998" cy="7934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23641" y="7703055"/>
            <a:ext cx="941721" cy="9417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06364" y="9101976"/>
            <a:ext cx="858998" cy="85899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305552" y="4199334"/>
            <a:ext cx="4907713" cy="68158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76"/>
              </a:lnSpc>
            </a:pPr>
            <a:r>
              <a:rPr lang="en-US" sz="2000" dirty="0">
                <a:solidFill>
                  <a:srgbClr val="000000"/>
                </a:solidFill>
                <a:latin typeface="Hagrid Text Bold"/>
              </a:rPr>
              <a:t>0911 551 294</a:t>
            </a:r>
          </a:p>
          <a:p>
            <a:pPr>
              <a:lnSpc>
                <a:spcPts val="4876"/>
              </a:lnSpc>
            </a:pPr>
            <a:endParaRPr lang="en-US" sz="2000" dirty="0">
              <a:solidFill>
                <a:srgbClr val="000000"/>
              </a:solidFill>
              <a:latin typeface="Hagrid Text Bold"/>
            </a:endParaRPr>
          </a:p>
          <a:p>
            <a:pPr>
              <a:lnSpc>
                <a:spcPts val="4876"/>
              </a:lnSpc>
            </a:pPr>
            <a:r>
              <a:rPr lang="en-US" sz="2000" dirty="0">
                <a:solidFill>
                  <a:srgbClr val="000000"/>
                </a:solidFill>
                <a:latin typeface="Hagrid Text Bold"/>
              </a:rPr>
              <a:t>scoobypsihotel@gmail.com</a:t>
            </a:r>
          </a:p>
          <a:p>
            <a:pPr>
              <a:lnSpc>
                <a:spcPts val="4876"/>
              </a:lnSpc>
            </a:pPr>
            <a:endParaRPr lang="en-US" sz="2000" dirty="0">
              <a:solidFill>
                <a:srgbClr val="000000"/>
              </a:solidFill>
              <a:latin typeface="Hagrid Text Bold"/>
            </a:endParaRPr>
          </a:p>
          <a:p>
            <a:pPr>
              <a:lnSpc>
                <a:spcPts val="4876"/>
              </a:lnSpc>
            </a:pPr>
            <a:r>
              <a:rPr lang="en-US" sz="2000" dirty="0">
                <a:solidFill>
                  <a:srgbClr val="000000"/>
                </a:solidFill>
                <a:latin typeface="Hagrid Text Bold"/>
              </a:rPr>
              <a:t>www.scoobypsihotel.com</a:t>
            </a:r>
          </a:p>
          <a:p>
            <a:pPr>
              <a:lnSpc>
                <a:spcPts val="4876"/>
              </a:lnSpc>
            </a:pPr>
            <a:endParaRPr lang="en-US" sz="2000" dirty="0">
              <a:solidFill>
                <a:srgbClr val="000000"/>
              </a:solidFill>
              <a:latin typeface="Hagrid Text Bold"/>
            </a:endParaRPr>
          </a:p>
          <a:p>
            <a:pPr>
              <a:lnSpc>
                <a:spcPts val="4876"/>
              </a:lnSpc>
            </a:pPr>
            <a:r>
              <a:rPr lang="en-US" sz="2000" dirty="0" err="1">
                <a:solidFill>
                  <a:srgbClr val="000000"/>
                </a:solidFill>
                <a:latin typeface="Hagrid Text Bold"/>
              </a:rPr>
              <a:t>SCOOBY_psí</a:t>
            </a:r>
            <a:r>
              <a:rPr lang="en-US" sz="2000" dirty="0">
                <a:solidFill>
                  <a:srgbClr val="000000"/>
                </a:solidFill>
                <a:latin typeface="Hagrid Text Bold"/>
              </a:rPr>
              <a:t> hotel</a:t>
            </a:r>
          </a:p>
          <a:p>
            <a:pPr>
              <a:lnSpc>
                <a:spcPts val="4876"/>
              </a:lnSpc>
            </a:pPr>
            <a:endParaRPr lang="en-US" sz="2000" dirty="0">
              <a:solidFill>
                <a:srgbClr val="000000"/>
              </a:solidFill>
              <a:latin typeface="Hagrid Text Bold"/>
            </a:endParaRPr>
          </a:p>
          <a:p>
            <a:pPr>
              <a:lnSpc>
                <a:spcPts val="4876"/>
              </a:lnSpc>
            </a:pPr>
            <a:r>
              <a:rPr lang="en-US" sz="2000" dirty="0" err="1">
                <a:solidFill>
                  <a:srgbClr val="000000"/>
                </a:solidFill>
                <a:latin typeface="Hagrid Text Bold"/>
              </a:rPr>
              <a:t>scoobypsihotel</a:t>
            </a:r>
            <a:endParaRPr lang="en-US" sz="2000" dirty="0">
              <a:solidFill>
                <a:srgbClr val="000000"/>
              </a:solidFill>
              <a:latin typeface="Hagrid Text Bold"/>
            </a:endParaRPr>
          </a:p>
          <a:p>
            <a:pPr>
              <a:lnSpc>
                <a:spcPts val="4876"/>
              </a:lnSpc>
            </a:pPr>
            <a:endParaRPr lang="en-US" sz="2000" dirty="0">
              <a:solidFill>
                <a:srgbClr val="000000"/>
              </a:solidFill>
              <a:latin typeface="Hagrid Text Bold"/>
            </a:endParaRPr>
          </a:p>
          <a:p>
            <a:pPr>
              <a:lnSpc>
                <a:spcPts val="4757"/>
              </a:lnSpc>
              <a:spcBef>
                <a:spcPct val="0"/>
              </a:spcBef>
            </a:pPr>
            <a:endParaRPr lang="en-US" sz="3482" dirty="0">
              <a:solidFill>
                <a:srgbClr val="000000"/>
              </a:solidFill>
              <a:latin typeface="Hagrid Text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-89078" y="-157654"/>
            <a:ext cx="9605630" cy="1904945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ts val="8238"/>
              </a:lnSpc>
            </a:pPr>
            <a:r>
              <a:rPr lang="sk-SK" sz="3200" b="1" dirty="0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Hagrid Text Bold"/>
              </a:rPr>
              <a:t>Neváhajte nás  kontaktovať alebo nezáväzne navštíviť.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68403" y="3132550"/>
            <a:ext cx="8078826" cy="444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000" dirty="0" err="1">
                <a:solidFill>
                  <a:srgbClr val="000000"/>
                </a:solidFill>
                <a:latin typeface="Hagrid Text Bold"/>
              </a:rPr>
              <a:t>Nerudová</a:t>
            </a:r>
            <a:r>
              <a:rPr lang="en-US" sz="2000" dirty="0">
                <a:solidFill>
                  <a:srgbClr val="000000"/>
                </a:solidFill>
                <a:latin typeface="Hagrid Text Bold"/>
              </a:rPr>
              <a:t> 13, </a:t>
            </a:r>
            <a:r>
              <a:rPr lang="en-US" sz="2000" dirty="0" err="1">
                <a:solidFill>
                  <a:srgbClr val="000000"/>
                </a:solidFill>
                <a:latin typeface="Hagrid Text Bold"/>
              </a:rPr>
              <a:t>Hlohovec</a:t>
            </a:r>
            <a:r>
              <a:rPr lang="en-US" sz="2000" dirty="0">
                <a:solidFill>
                  <a:srgbClr val="000000"/>
                </a:solidFill>
                <a:latin typeface="Hagrid Text Bold"/>
              </a:rPr>
              <a:t> 92001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75657" y="2038555"/>
            <a:ext cx="4718745" cy="415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000" dirty="0">
                <a:solidFill>
                  <a:srgbClr val="000000"/>
                </a:solidFill>
                <a:latin typeface="Hagrid Text Bold"/>
              </a:rPr>
              <a:t>24 </a:t>
            </a:r>
            <a:r>
              <a:rPr lang="en-US" sz="2000" dirty="0" err="1">
                <a:solidFill>
                  <a:srgbClr val="000000"/>
                </a:solidFill>
                <a:latin typeface="Hagrid Text Bold"/>
              </a:rPr>
              <a:t>hodín</a:t>
            </a:r>
            <a:r>
              <a:rPr lang="en-US" sz="2000" dirty="0">
                <a:solidFill>
                  <a:srgbClr val="000000"/>
                </a:solidFill>
                <a:latin typeface="Hagrid Text Bold"/>
              </a:rPr>
              <a:t> 7 </a:t>
            </a:r>
            <a:r>
              <a:rPr lang="en-US" sz="2000" dirty="0" err="1">
                <a:solidFill>
                  <a:srgbClr val="000000"/>
                </a:solidFill>
                <a:latin typeface="Hagrid Text Bold"/>
              </a:rPr>
              <a:t>dni</a:t>
            </a:r>
            <a:r>
              <a:rPr lang="en-US" sz="2000" dirty="0">
                <a:solidFill>
                  <a:srgbClr val="000000"/>
                </a:solidFill>
                <a:latin typeface="Hagrid Text Bold"/>
              </a:rPr>
              <a:t> v </a:t>
            </a:r>
            <a:r>
              <a:rPr lang="en-US" sz="2000" dirty="0" err="1">
                <a:solidFill>
                  <a:srgbClr val="000000"/>
                </a:solidFill>
                <a:latin typeface="Hagrid Text Bold"/>
              </a:rPr>
              <a:t>týždni</a:t>
            </a:r>
            <a:r>
              <a:rPr lang="en-US" sz="2000" dirty="0">
                <a:solidFill>
                  <a:srgbClr val="000000"/>
                </a:solidFill>
                <a:latin typeface="Hagrid Text Bold"/>
              </a:rPr>
              <a:t>  </a:t>
            </a:r>
          </a:p>
        </p:txBody>
      </p:sp>
      <p:pic>
        <p:nvPicPr>
          <p:cNvPr id="15" name="Obrázok 14">
            <a:extLst>
              <a:ext uri="{FF2B5EF4-FFF2-40B4-BE49-F238E27FC236}">
                <a16:creationId xmlns:a16="http://schemas.microsoft.com/office/drawing/2014/main" id="{6D4DC3DD-629F-4F06-9280-A7344B1023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137" y="132848"/>
            <a:ext cx="7084102" cy="10021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68A4F7C7-AC97-4531-855A-513A3FD6A8BB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2190602">
            <a:off x="2682858" y="1838048"/>
            <a:ext cx="4833999" cy="8316558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77881757-47A4-4D9C-92B5-BEF1CD29934F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5" t="8544" r="31846" b="18036"/>
          <a:stretch/>
        </p:blipFill>
        <p:spPr>
          <a:xfrm>
            <a:off x="5681681" y="4299285"/>
            <a:ext cx="5404150" cy="60316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06351">
            <a:off x="12898273" y="2643758"/>
            <a:ext cx="2889881" cy="2301396"/>
          </a:xfrm>
          <a:prstGeom prst="rect">
            <a:avLst/>
          </a:prstGeom>
        </p:spPr>
      </p:pic>
      <p:sp>
        <p:nvSpPr>
          <p:cNvPr id="5" name="Obdĺžnik 4">
            <a:extLst>
              <a:ext uri="{FF2B5EF4-FFF2-40B4-BE49-F238E27FC236}">
                <a16:creationId xmlns:a16="http://schemas.microsoft.com/office/drawing/2014/main" id="{29E1F2D7-B7CE-4E71-B7A7-04BFEBCA3CC8}"/>
              </a:ext>
            </a:extLst>
          </p:cNvPr>
          <p:cNvSpPr/>
          <p:nvPr/>
        </p:nvSpPr>
        <p:spPr>
          <a:xfrm>
            <a:off x="2590800" y="609600"/>
            <a:ext cx="153924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6000" dirty="0">
                <a:latin typeface="Bahnschrift Condensed" panose="020B0502040204020203" pitchFamily="34" charset="0"/>
              </a:rPr>
              <a:t>Cestujete radi?</a:t>
            </a:r>
          </a:p>
          <a:p>
            <a:endParaRPr lang="sk-SK" sz="2800" dirty="0">
              <a:latin typeface="Bahnschrift Condensed" panose="020B0502040204020203" pitchFamily="34" charset="0"/>
            </a:endParaRPr>
          </a:p>
          <a:p>
            <a:r>
              <a:rPr lang="sk-SK" sz="2800" dirty="0">
                <a:latin typeface="Bahnschrift Condensed" panose="020B0502040204020203" pitchFamily="34" charset="0"/>
              </a:rPr>
              <a:t>Nemusí to byť práve štrnásťdňová </a:t>
            </a:r>
            <a:r>
              <a:rPr lang="sk-SK" sz="2800" b="1" dirty="0">
                <a:latin typeface="Bahnschrift Condensed" panose="020B0502040204020203" pitchFamily="34" charset="0"/>
              </a:rPr>
              <a:t>dovolenka</a:t>
            </a:r>
            <a:r>
              <a:rPr lang="sk-SK" sz="2800" dirty="0">
                <a:latin typeface="Bahnschrift Condensed" panose="020B0502040204020203" pitchFamily="34" charset="0"/>
              </a:rPr>
              <a:t> na Bali. Stačí odletieť na </a:t>
            </a:r>
            <a:r>
              <a:rPr lang="sk-SK" sz="2800" b="1" dirty="0">
                <a:latin typeface="Bahnschrift Condensed" panose="020B0502040204020203" pitchFamily="34" charset="0"/>
              </a:rPr>
              <a:t>predĺžený</a:t>
            </a:r>
            <a:r>
              <a:rPr lang="sk-SK" sz="2800" dirty="0">
                <a:latin typeface="Bahnschrift Condensed" panose="020B0502040204020203" pitchFamily="34" charset="0"/>
              </a:rPr>
              <a:t> </a:t>
            </a:r>
            <a:r>
              <a:rPr lang="sk-SK" sz="2800" b="1" dirty="0">
                <a:latin typeface="Bahnschrift Condensed" panose="020B0502040204020203" pitchFamily="34" charset="0"/>
              </a:rPr>
              <a:t>víkend</a:t>
            </a:r>
            <a:r>
              <a:rPr lang="sk-SK" sz="2800" dirty="0">
                <a:latin typeface="Bahnschrift Condensed" panose="020B0502040204020203" pitchFamily="34" charset="0"/>
              </a:rPr>
              <a:t> po Európe. Pokiaľ ale necestujete spoločne so svojím štvornohým najlepším priateľom, vznikne otázka: </a:t>
            </a:r>
            <a:r>
              <a:rPr lang="sk-SK" sz="3200" i="1" dirty="0">
                <a:latin typeface="Bahnschrift Condensed" panose="020B0502040204020203" pitchFamily="34" charset="0"/>
              </a:rPr>
              <a:t>"Kam s ním?"</a:t>
            </a:r>
            <a:endParaRPr lang="sk-SK" sz="3200" dirty="0">
              <a:latin typeface="Bahnschrift Condensed" panose="020B0502040204020203" pitchFamily="34" charset="0"/>
            </a:endParaRP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F7F0D20E-6EE0-43C0-9540-447C75AE2247}"/>
              </a:ext>
            </a:extLst>
          </p:cNvPr>
          <p:cNvSpPr/>
          <p:nvPr/>
        </p:nvSpPr>
        <p:spPr>
          <a:xfrm>
            <a:off x="4648200" y="3695700"/>
            <a:ext cx="13487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6000" dirty="0">
                <a:latin typeface="Bahnschrift Condensed" panose="020B0502040204020203" pitchFamily="34" charset="0"/>
              </a:rPr>
              <a:t>Psí hotel je riešenie</a:t>
            </a:r>
          </a:p>
          <a:p>
            <a:endParaRPr lang="sk-SK" sz="2800" dirty="0">
              <a:latin typeface="Bahnschrift Condensed" panose="020B0502040204020203" pitchFamily="34" charset="0"/>
            </a:endParaRPr>
          </a:p>
          <a:p>
            <a:r>
              <a:rPr lang="sk-SK" sz="2800" dirty="0">
                <a:latin typeface="Bahnschrift Condensed" panose="020B0502040204020203" pitchFamily="34" charset="0"/>
              </a:rPr>
              <a:t>Vyznať sa v ich kvalite môže byť na prvý pohľad celkom oriešok. Líši sa ich </a:t>
            </a:r>
            <a:r>
              <a:rPr lang="sk-SK" sz="2800" b="1" dirty="0">
                <a:latin typeface="Bahnschrift Condensed" panose="020B0502040204020203" pitchFamily="34" charset="0"/>
              </a:rPr>
              <a:t>úroveň,</a:t>
            </a:r>
            <a:r>
              <a:rPr lang="sk-SK" sz="2800" dirty="0">
                <a:latin typeface="Bahnschrift Condensed" panose="020B0502040204020203" pitchFamily="34" charset="0"/>
              </a:rPr>
              <a:t> aj cenová hladina. </a:t>
            </a:r>
          </a:p>
          <a:p>
            <a:endParaRPr lang="sk-SK" sz="2800" dirty="0">
              <a:latin typeface="Bahnschrift Condensed" panose="020B0502040204020203" pitchFamily="34" charset="0"/>
            </a:endParaRPr>
          </a:p>
          <a:p>
            <a:r>
              <a:rPr lang="sk-SK" sz="3200" i="1" dirty="0">
                <a:latin typeface="Bahnschrift Condensed" panose="020B0502040204020203" pitchFamily="34" charset="0"/>
              </a:rPr>
              <a:t>Na čo sa zamerať, aby ste vybrali </a:t>
            </a:r>
            <a:r>
              <a:rPr lang="sk-SK" sz="3200" b="1" i="1" dirty="0">
                <a:latin typeface="Bahnschrift Condensed" panose="020B0502040204020203" pitchFamily="34" charset="0"/>
              </a:rPr>
              <a:t>dokonalé</a:t>
            </a:r>
            <a:r>
              <a:rPr lang="sk-SK" sz="3200" i="1" dirty="0">
                <a:latin typeface="Bahnschrift Condensed" panose="020B0502040204020203" pitchFamily="34" charset="0"/>
              </a:rPr>
              <a:t> </a:t>
            </a:r>
            <a:r>
              <a:rPr lang="sk-SK" sz="3200" b="1" i="1" dirty="0">
                <a:latin typeface="Bahnschrift Condensed" panose="020B0502040204020203" pitchFamily="34" charset="0"/>
              </a:rPr>
              <a:t>ubytovanie</a:t>
            </a:r>
            <a:r>
              <a:rPr lang="sk-SK" sz="3200" i="1" dirty="0">
                <a:latin typeface="Bahnschrift Condensed" panose="020B0502040204020203" pitchFamily="34" charset="0"/>
              </a:rPr>
              <a:t> pre vášho miláčika?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6C4EB9E3-816C-4158-9A0E-0FC71485C0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82" t="22578" r="21574" b="25226"/>
          <a:stretch/>
        </p:blipFill>
        <p:spPr>
          <a:xfrm>
            <a:off x="14980155" y="6913547"/>
            <a:ext cx="3322727" cy="3322727"/>
          </a:xfrm>
          <a:prstGeom prst="rect">
            <a:avLst/>
          </a:prstGeom>
        </p:spPr>
      </p:pic>
      <p:sp>
        <p:nvSpPr>
          <p:cNvPr id="9" name="Obdĺžnik 8">
            <a:extLst>
              <a:ext uri="{FF2B5EF4-FFF2-40B4-BE49-F238E27FC236}">
                <a16:creationId xmlns:a16="http://schemas.microsoft.com/office/drawing/2014/main" id="{660E6051-C29F-4EE3-9EB6-5B6CDFCB476C}"/>
              </a:ext>
            </a:extLst>
          </p:cNvPr>
          <p:cNvSpPr/>
          <p:nvPr/>
        </p:nvSpPr>
        <p:spPr>
          <a:xfrm>
            <a:off x="5836155" y="7790080"/>
            <a:ext cx="9144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k-SK" sz="3200" dirty="0">
                <a:latin typeface="Bahnschrift Condensed" panose="020B0502040204020203" pitchFamily="34" charset="0"/>
              </a:rPr>
              <a:t>Váš miláčik, napriek všetkej clivote po vás, si svoj </a:t>
            </a:r>
            <a:r>
              <a:rPr lang="sk-SK" sz="3200" b="1" dirty="0">
                <a:latin typeface="Bahnschrift Condensed" panose="020B0502040204020203" pitchFamily="34" charset="0"/>
              </a:rPr>
              <a:t>pobyt</a:t>
            </a:r>
            <a:r>
              <a:rPr lang="sk-SK" sz="3200" dirty="0">
                <a:latin typeface="Bahnschrift Condensed" panose="020B0502040204020203" pitchFamily="34" charset="0"/>
              </a:rPr>
              <a:t> v našom psom hoteli užije a bude sa tam mať viac ako dobre. Ako v </a:t>
            </a:r>
            <a:r>
              <a:rPr lang="sk-SK" sz="3200" dirty="0" err="1">
                <a:latin typeface="Bahnschrift Condensed" panose="020B0502040204020203" pitchFamily="34" charset="0"/>
              </a:rPr>
              <a:t>balnke</a:t>
            </a:r>
            <a:r>
              <a:rPr lang="sk-SK" sz="3200" dirty="0">
                <a:latin typeface="Bahnschrift Condensed" panose="020B0502040204020203" pitchFamily="34" charset="0"/>
              </a:rPr>
              <a:t>.</a:t>
            </a:r>
          </a:p>
          <a:p>
            <a:pPr algn="ctr"/>
            <a:r>
              <a:rPr lang="sk-SK" sz="3200" dirty="0">
                <a:latin typeface="Bahnschrift Condensed" panose="020B0502040204020203" pitchFamily="34" charset="0"/>
              </a:rPr>
              <a:t>Náš team odborníkov sa o to postará.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C30DBC67-4D61-4145-B38F-BAFFC670E9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4800" y="619991"/>
            <a:ext cx="2204283" cy="2419871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22AEA491-DA1F-4F97-ACF1-CA852BCC70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4449231"/>
            <a:ext cx="8759534" cy="583969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>
            <a:extLst>
              <a:ext uri="{FF2B5EF4-FFF2-40B4-BE49-F238E27FC236}">
                <a16:creationId xmlns:a16="http://schemas.microsoft.com/office/drawing/2014/main" id="{568C7842-6FD5-4A99-944D-F4A7E2426F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45069">
            <a:off x="9320580" y="1059279"/>
            <a:ext cx="4833999" cy="831655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495005" y="1054110"/>
            <a:ext cx="6097180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62"/>
              </a:lnSpc>
            </a:pPr>
            <a:r>
              <a:rPr lang="en-US" sz="6600" dirty="0">
                <a:solidFill>
                  <a:srgbClr val="12100F"/>
                </a:solidFill>
                <a:latin typeface="Hagrid Text Heavy"/>
              </a:rPr>
              <a:t>KTO SME 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359144" y="2695386"/>
            <a:ext cx="9243056" cy="1618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4635" lvl="1" indent="-342318">
              <a:lnSpc>
                <a:spcPts val="4439"/>
              </a:lnSpc>
              <a:buFont typeface="Arial"/>
              <a:buChar char="•"/>
            </a:pPr>
            <a:r>
              <a:rPr lang="en-US" sz="3171" dirty="0" err="1">
                <a:solidFill>
                  <a:srgbClr val="12100F"/>
                </a:solidFill>
                <a:latin typeface="Hagrid Text Bold"/>
              </a:rPr>
              <a:t>Sme</a:t>
            </a:r>
            <a:r>
              <a:rPr lang="en-US" sz="3171" dirty="0">
                <a:solidFill>
                  <a:srgbClr val="12100F"/>
                </a:solidFill>
                <a:latin typeface="Hagrid Text Bold"/>
              </a:rPr>
              <a:t> </a:t>
            </a:r>
            <a:r>
              <a:rPr lang="sk-SK" sz="3171" dirty="0">
                <a:solidFill>
                  <a:srgbClr val="12100F"/>
                </a:solidFill>
                <a:latin typeface="Hagrid Text Bold"/>
              </a:rPr>
              <a:t>dlhoročné </a:t>
            </a:r>
            <a:r>
              <a:rPr lang="en-US" sz="3171" dirty="0" err="1">
                <a:solidFill>
                  <a:srgbClr val="12100F"/>
                </a:solidFill>
                <a:latin typeface="Hagrid Text Bold"/>
              </a:rPr>
              <a:t>majite</a:t>
            </a:r>
            <a:r>
              <a:rPr lang="sk-SK" sz="3171" dirty="0" err="1">
                <a:solidFill>
                  <a:srgbClr val="12100F"/>
                </a:solidFill>
                <a:latin typeface="Hagrid Text Bold"/>
              </a:rPr>
              <a:t>ľky</a:t>
            </a:r>
            <a:r>
              <a:rPr lang="en-US" sz="3171" dirty="0">
                <a:solidFill>
                  <a:srgbClr val="12100F"/>
                </a:solidFill>
                <a:latin typeface="Hagrid Text Bold"/>
              </a:rPr>
              <a:t> </a:t>
            </a:r>
            <a:r>
              <a:rPr lang="en-US" sz="3171" dirty="0" err="1">
                <a:solidFill>
                  <a:srgbClr val="12100F"/>
                </a:solidFill>
                <a:latin typeface="Hagrid Text Bold"/>
              </a:rPr>
              <a:t>psov</a:t>
            </a:r>
            <a:r>
              <a:rPr lang="en-US" sz="3171" dirty="0">
                <a:solidFill>
                  <a:srgbClr val="12100F"/>
                </a:solidFill>
                <a:latin typeface="Hagrid Text Bold"/>
              </a:rPr>
              <a:t> a </a:t>
            </a:r>
            <a:r>
              <a:rPr lang="sk-SK" sz="3171" dirty="0">
                <a:solidFill>
                  <a:srgbClr val="12100F"/>
                </a:solidFill>
                <a:latin typeface="Hagrid Text Bold"/>
              </a:rPr>
              <a:t>skupina </a:t>
            </a:r>
            <a:r>
              <a:rPr lang="en-US" sz="3171" dirty="0" err="1">
                <a:solidFill>
                  <a:srgbClr val="12100F"/>
                </a:solidFill>
                <a:latin typeface="Hagrid Text Bold"/>
              </a:rPr>
              <a:t>mladých</a:t>
            </a:r>
            <a:r>
              <a:rPr lang="en-US" sz="3171" dirty="0">
                <a:solidFill>
                  <a:srgbClr val="12100F"/>
                </a:solidFill>
                <a:latin typeface="Hagrid Text Bold"/>
              </a:rPr>
              <a:t> </a:t>
            </a:r>
            <a:r>
              <a:rPr lang="en-US" sz="3171" dirty="0" err="1">
                <a:solidFill>
                  <a:srgbClr val="12100F"/>
                </a:solidFill>
                <a:latin typeface="Hagrid Text Bold"/>
              </a:rPr>
              <a:t>ambicióznych</a:t>
            </a:r>
            <a:r>
              <a:rPr lang="en-US" sz="3171" dirty="0">
                <a:solidFill>
                  <a:srgbClr val="12100F"/>
                </a:solidFill>
                <a:latin typeface="Hagrid Text Bold"/>
              </a:rPr>
              <a:t> </a:t>
            </a:r>
            <a:r>
              <a:rPr lang="en-US" sz="3171" dirty="0" err="1">
                <a:solidFill>
                  <a:srgbClr val="12100F"/>
                </a:solidFill>
                <a:latin typeface="Hagrid Text Bold"/>
              </a:rPr>
              <a:t>ľudí</a:t>
            </a:r>
            <a:r>
              <a:rPr lang="sk-SK" sz="3171" dirty="0">
                <a:solidFill>
                  <a:srgbClr val="12100F"/>
                </a:solidFill>
                <a:latin typeface="Hagrid Text Bold"/>
              </a:rPr>
              <a:t>, ktorým na vašich psíkoch záleží.</a:t>
            </a:r>
            <a:r>
              <a:rPr lang="en-US" sz="3171" dirty="0">
                <a:solidFill>
                  <a:srgbClr val="12100F"/>
                </a:solidFill>
                <a:latin typeface="Hagrid Text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33744" y="4946877"/>
            <a:ext cx="8491159" cy="2132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68203" lvl="1" indent="-334101">
              <a:lnSpc>
                <a:spcPts val="4332"/>
              </a:lnSpc>
              <a:buFont typeface="Arial"/>
              <a:buChar char="•"/>
            </a:pPr>
            <a:r>
              <a:rPr lang="en-US" sz="3094" dirty="0" err="1">
                <a:solidFill>
                  <a:srgbClr val="12100F"/>
                </a:solidFill>
                <a:latin typeface="Hagrid Text Bold"/>
              </a:rPr>
              <a:t>Vytv</a:t>
            </a:r>
            <a:r>
              <a:rPr lang="sk-SK" sz="3094" dirty="0" err="1">
                <a:solidFill>
                  <a:srgbClr val="12100F"/>
                </a:solidFill>
                <a:latin typeface="Hagrid Text Bold"/>
              </a:rPr>
              <a:t>orili</a:t>
            </a:r>
            <a:r>
              <a:rPr lang="sk-SK" sz="3094" dirty="0">
                <a:solidFill>
                  <a:srgbClr val="12100F"/>
                </a:solidFill>
                <a:latin typeface="Hagrid Text Bold"/>
              </a:rPr>
              <a:t> sme pre vás </a:t>
            </a:r>
            <a:r>
              <a:rPr lang="en-US" sz="3094" dirty="0">
                <a:solidFill>
                  <a:srgbClr val="12100F"/>
                </a:solidFill>
                <a:latin typeface="Hagrid Text Bold"/>
              </a:rPr>
              <a:t> </a:t>
            </a:r>
            <a:r>
              <a:rPr lang="en-US" sz="3094" dirty="0" err="1">
                <a:solidFill>
                  <a:srgbClr val="12100F"/>
                </a:solidFill>
                <a:latin typeface="Hagrid Text Bold"/>
              </a:rPr>
              <a:t>komplexnú</a:t>
            </a:r>
            <a:r>
              <a:rPr lang="en-US" sz="3094" dirty="0">
                <a:solidFill>
                  <a:srgbClr val="12100F"/>
                </a:solidFill>
                <a:latin typeface="Hagrid Text Bold"/>
              </a:rPr>
              <a:t> </a:t>
            </a:r>
            <a:r>
              <a:rPr lang="en-US" sz="3094" dirty="0" err="1">
                <a:solidFill>
                  <a:srgbClr val="12100F"/>
                </a:solidFill>
                <a:latin typeface="Hagrid Text Bold"/>
              </a:rPr>
              <a:t>škálu</a:t>
            </a:r>
            <a:r>
              <a:rPr lang="en-US" sz="3094" dirty="0">
                <a:solidFill>
                  <a:srgbClr val="12100F"/>
                </a:solidFill>
                <a:latin typeface="Hagrid Text Bold"/>
              </a:rPr>
              <a:t> </a:t>
            </a:r>
            <a:r>
              <a:rPr lang="en-US" sz="3094" dirty="0" err="1">
                <a:solidFill>
                  <a:srgbClr val="12100F"/>
                </a:solidFill>
                <a:latin typeface="Hagrid Text Bold"/>
              </a:rPr>
              <a:t>služieb</a:t>
            </a:r>
            <a:r>
              <a:rPr lang="en-US" sz="3094" dirty="0">
                <a:solidFill>
                  <a:srgbClr val="12100F"/>
                </a:solidFill>
                <a:latin typeface="Hagrid Text Bold"/>
              </a:rPr>
              <a:t> s </a:t>
            </a:r>
            <a:r>
              <a:rPr lang="en-US" sz="3094" dirty="0" err="1">
                <a:solidFill>
                  <a:srgbClr val="12100F"/>
                </a:solidFill>
                <a:latin typeface="Hagrid Text Bold"/>
              </a:rPr>
              <a:t>cieľom</a:t>
            </a:r>
            <a:r>
              <a:rPr lang="sk-SK" sz="3094" dirty="0">
                <a:solidFill>
                  <a:srgbClr val="12100F"/>
                </a:solidFill>
                <a:latin typeface="Hagrid Text Bold"/>
              </a:rPr>
              <a:t> pomôcť vám zlepšiť kvalitu života vašich miláčikov.</a:t>
            </a:r>
            <a:endParaRPr lang="en-US" sz="3094" dirty="0">
              <a:solidFill>
                <a:srgbClr val="12100F"/>
              </a:solidFill>
              <a:latin typeface="Hagrid Tex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495005" y="7780125"/>
            <a:ext cx="7910263" cy="212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7097" lvl="1" indent="-328548">
              <a:lnSpc>
                <a:spcPts val="4260"/>
              </a:lnSpc>
              <a:buFont typeface="Arial"/>
              <a:buChar char="•"/>
            </a:pPr>
            <a:r>
              <a:rPr lang="en-US" sz="3043" dirty="0" err="1">
                <a:solidFill>
                  <a:srgbClr val="12100F"/>
                </a:solidFill>
                <a:latin typeface="Hagrid Text Bold"/>
              </a:rPr>
              <a:t>Sme</a:t>
            </a:r>
            <a:r>
              <a:rPr lang="en-US" sz="3043" dirty="0">
                <a:solidFill>
                  <a:srgbClr val="12100F"/>
                </a:solidFill>
                <a:latin typeface="Hagrid Text Bold"/>
              </a:rPr>
              <a:t> </a:t>
            </a:r>
            <a:r>
              <a:rPr lang="en-US" sz="3043" dirty="0" err="1">
                <a:solidFill>
                  <a:srgbClr val="12100F"/>
                </a:solidFill>
                <a:latin typeface="Hagrid Text Bold"/>
              </a:rPr>
              <a:t>trpezliv</a:t>
            </a:r>
            <a:r>
              <a:rPr lang="sk-SK" sz="3043" dirty="0">
                <a:solidFill>
                  <a:srgbClr val="12100F"/>
                </a:solidFill>
                <a:latin typeface="Hagrid Text Bold"/>
              </a:rPr>
              <a:t>í</a:t>
            </a:r>
            <a:r>
              <a:rPr lang="en-US" sz="3043" dirty="0">
                <a:solidFill>
                  <a:srgbClr val="12100F"/>
                </a:solidFill>
                <a:latin typeface="Hagrid Text Bold"/>
              </a:rPr>
              <a:t>, </a:t>
            </a:r>
            <a:r>
              <a:rPr lang="en-US" sz="3043" dirty="0" err="1">
                <a:solidFill>
                  <a:srgbClr val="12100F"/>
                </a:solidFill>
                <a:latin typeface="Hagrid Text Bold"/>
              </a:rPr>
              <a:t>milujúci</a:t>
            </a:r>
            <a:r>
              <a:rPr lang="en-US" sz="3043" dirty="0">
                <a:solidFill>
                  <a:srgbClr val="12100F"/>
                </a:solidFill>
                <a:latin typeface="Hagrid Text Bold"/>
              </a:rPr>
              <a:t>, </a:t>
            </a:r>
            <a:r>
              <a:rPr lang="en-US" sz="3043" dirty="0" err="1">
                <a:solidFill>
                  <a:srgbClr val="12100F"/>
                </a:solidFill>
                <a:latin typeface="Hagrid Text Bold"/>
              </a:rPr>
              <a:t>spoľahliv</a:t>
            </a:r>
            <a:r>
              <a:rPr lang="sk-SK" sz="3043" dirty="0">
                <a:solidFill>
                  <a:srgbClr val="12100F"/>
                </a:solidFill>
                <a:latin typeface="Hagrid Text Bold"/>
              </a:rPr>
              <a:t>í</a:t>
            </a:r>
            <a:r>
              <a:rPr lang="en-US" sz="3043" dirty="0">
                <a:solidFill>
                  <a:srgbClr val="12100F"/>
                </a:solidFill>
                <a:latin typeface="Hagrid Text Bold"/>
              </a:rPr>
              <a:t> a </a:t>
            </a:r>
            <a:r>
              <a:rPr lang="en-US" sz="3043" dirty="0" err="1">
                <a:solidFill>
                  <a:srgbClr val="12100F"/>
                </a:solidFill>
                <a:latin typeface="Hagrid Text Bold"/>
              </a:rPr>
              <a:t>zodpovedn</a:t>
            </a:r>
            <a:r>
              <a:rPr lang="sk-SK" sz="3043" dirty="0">
                <a:solidFill>
                  <a:srgbClr val="12100F"/>
                </a:solidFill>
                <a:latin typeface="Hagrid Text Bold"/>
              </a:rPr>
              <a:t>í.</a:t>
            </a:r>
          </a:p>
          <a:p>
            <a:pPr marL="328549" lvl="1">
              <a:lnSpc>
                <a:spcPts val="4260"/>
              </a:lnSpc>
            </a:pPr>
            <a:r>
              <a:rPr lang="sk-SK" sz="3043" dirty="0">
                <a:solidFill>
                  <a:srgbClr val="12100F"/>
                </a:solidFill>
                <a:latin typeface="Hagrid Text Bold"/>
              </a:rPr>
              <a:t> </a:t>
            </a:r>
          </a:p>
          <a:p>
            <a:pPr marL="657097" lvl="1" indent="-328548">
              <a:lnSpc>
                <a:spcPts val="4260"/>
              </a:lnSpc>
              <a:buFont typeface="Arial"/>
              <a:buChar char="•"/>
            </a:pPr>
            <a:r>
              <a:rPr lang="sk-SK" sz="3043" dirty="0">
                <a:solidFill>
                  <a:srgbClr val="12100F"/>
                </a:solidFill>
                <a:latin typeface="Hagrid Text Bold"/>
              </a:rPr>
              <a:t>Neustále sa vzdelávame.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57377C4E-0CCA-4659-9EA1-BB022B782E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82" t="22578" r="21574" b="25226"/>
          <a:stretch/>
        </p:blipFill>
        <p:spPr>
          <a:xfrm>
            <a:off x="14980155" y="6913547"/>
            <a:ext cx="3322727" cy="3322727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736653EE-97F9-45C0-871C-03806EDA94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00" b="3333"/>
          <a:stretch/>
        </p:blipFill>
        <p:spPr>
          <a:xfrm>
            <a:off x="719178" y="270982"/>
            <a:ext cx="6726093" cy="6649660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388A2A19-0F21-4281-99E7-0D2E31E8A2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73" y="7311472"/>
            <a:ext cx="6513704" cy="27218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ĺžnik 10">
            <a:extLst>
              <a:ext uri="{FF2B5EF4-FFF2-40B4-BE49-F238E27FC236}">
                <a16:creationId xmlns:a16="http://schemas.microsoft.com/office/drawing/2014/main" id="{138D097F-FD37-4976-982D-44E5B4E0E962}"/>
              </a:ext>
            </a:extLst>
          </p:cNvPr>
          <p:cNvSpPr/>
          <p:nvPr/>
        </p:nvSpPr>
        <p:spPr>
          <a:xfrm>
            <a:off x="609526" y="722790"/>
            <a:ext cx="17458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800" dirty="0">
                <a:solidFill>
                  <a:srgbClr val="000000"/>
                </a:solidFill>
                <a:latin typeface="Hagrid Text Bold"/>
              </a:rPr>
              <a:t>„</a:t>
            </a:r>
            <a:r>
              <a:rPr lang="en-US" sz="2800" dirty="0" err="1">
                <a:solidFill>
                  <a:srgbClr val="000000"/>
                </a:solidFill>
                <a:latin typeface="Hagrid Text Bold"/>
              </a:rPr>
              <a:t>Máme</a:t>
            </a:r>
            <a:r>
              <a:rPr lang="en-US" sz="2800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Hagrid Text Bold"/>
              </a:rPr>
              <a:t>radi</a:t>
            </a:r>
            <a:r>
              <a:rPr lang="en-US" sz="2800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Hagrid Text Bold"/>
              </a:rPr>
              <a:t>ps</a:t>
            </a:r>
            <a:r>
              <a:rPr lang="sk-SK" sz="2800" dirty="0" err="1">
                <a:solidFill>
                  <a:srgbClr val="000000"/>
                </a:solidFill>
                <a:latin typeface="Hagrid Text Bold"/>
              </a:rPr>
              <a:t>íkov</a:t>
            </a:r>
            <a:r>
              <a:rPr lang="en-US" sz="2800" dirty="0">
                <a:solidFill>
                  <a:srgbClr val="000000"/>
                </a:solidFill>
                <a:latin typeface="Hagrid Text Bold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Hagrid Text Bold"/>
              </a:rPr>
              <a:t>preto</a:t>
            </a:r>
            <a:r>
              <a:rPr lang="en-US" sz="2800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Hagrid Text Bold"/>
              </a:rPr>
              <a:t>sa</a:t>
            </a:r>
            <a:r>
              <a:rPr lang="en-US" sz="2800" dirty="0">
                <a:solidFill>
                  <a:srgbClr val="000000"/>
                </a:solidFill>
                <a:latin typeface="Hagrid Text Bold"/>
              </a:rPr>
              <a:t> o ne </a:t>
            </a:r>
            <a:r>
              <a:rPr lang="en-US" sz="2800" dirty="0" err="1">
                <a:solidFill>
                  <a:srgbClr val="000000"/>
                </a:solidFill>
                <a:latin typeface="Hagrid Text Bold"/>
              </a:rPr>
              <a:t>staráme</a:t>
            </a:r>
            <a:r>
              <a:rPr lang="en-US" sz="2800" dirty="0">
                <a:solidFill>
                  <a:srgbClr val="000000"/>
                </a:solidFill>
                <a:latin typeface="Hagrid Text Bold"/>
              </a:rPr>
              <a:t> s </a:t>
            </a:r>
            <a:r>
              <a:rPr lang="sk-SK" sz="2800" dirty="0">
                <a:solidFill>
                  <a:srgbClr val="000000"/>
                </a:solidFill>
                <a:latin typeface="Hagrid Text Bold"/>
              </a:rPr>
              <a:t>potrebnou profesionalitou a </a:t>
            </a:r>
            <a:r>
              <a:rPr lang="en-US" sz="2800" dirty="0" err="1">
                <a:solidFill>
                  <a:srgbClr val="000000"/>
                </a:solidFill>
                <a:latin typeface="Hagrid Text Bold"/>
              </a:rPr>
              <a:t>láskou</a:t>
            </a:r>
            <a:r>
              <a:rPr lang="sk-SK" sz="2800" dirty="0">
                <a:solidFill>
                  <a:srgbClr val="000000"/>
                </a:solidFill>
                <a:latin typeface="Hagrid Text Bold"/>
              </a:rPr>
              <a:t>.“</a:t>
            </a:r>
            <a:endParaRPr lang="sk-SK" sz="2800" dirty="0"/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24A411A2-4907-4236-B529-2A10E8C1A4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085" y="1614577"/>
            <a:ext cx="2756506" cy="4899231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38A8F64A-333D-47B9-B972-590FB7BFB4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8" r="7411"/>
          <a:stretch/>
        </p:blipFill>
        <p:spPr>
          <a:xfrm>
            <a:off x="304800" y="1631895"/>
            <a:ext cx="3733800" cy="4899231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6507188F-C045-4903-BF56-A14E7AF16B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9" t="37408" r="26784"/>
          <a:stretch/>
        </p:blipFill>
        <p:spPr>
          <a:xfrm>
            <a:off x="7288858" y="1614577"/>
            <a:ext cx="2971800" cy="4956696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C8417A67-A340-43D2-8362-B8EA5367ED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925" y="1661651"/>
            <a:ext cx="3679208" cy="4899231"/>
          </a:xfrm>
          <a:prstGeom prst="rect">
            <a:avLst/>
          </a:prstGeom>
        </p:spPr>
      </p:pic>
      <p:pic>
        <p:nvPicPr>
          <p:cNvPr id="21" name="Obrázok 20">
            <a:extLst>
              <a:ext uri="{FF2B5EF4-FFF2-40B4-BE49-F238E27FC236}">
                <a16:creationId xmlns:a16="http://schemas.microsoft.com/office/drawing/2014/main" id="{8B3B1D7B-6A53-463C-A05A-F9BCEBB477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t="12017" r="21201" b="14819"/>
          <a:stretch/>
        </p:blipFill>
        <p:spPr>
          <a:xfrm>
            <a:off x="14454399" y="1614576"/>
            <a:ext cx="3171791" cy="4916550"/>
          </a:xfrm>
          <a:prstGeom prst="rect">
            <a:avLst/>
          </a:prstGeom>
        </p:spPr>
      </p:pic>
      <p:sp>
        <p:nvSpPr>
          <p:cNvPr id="22" name="Obdĺžnik 21">
            <a:extLst>
              <a:ext uri="{FF2B5EF4-FFF2-40B4-BE49-F238E27FC236}">
                <a16:creationId xmlns:a16="http://schemas.microsoft.com/office/drawing/2014/main" id="{75181A93-0FEB-429F-8940-A38C5504D512}"/>
              </a:ext>
            </a:extLst>
          </p:cNvPr>
          <p:cNvSpPr/>
          <p:nvPr/>
        </p:nvSpPr>
        <p:spPr>
          <a:xfrm>
            <a:off x="1125677" y="6571273"/>
            <a:ext cx="2092047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ush Script MT" panose="03060802040406070304" pitchFamily="66" charset="0"/>
              </a:rPr>
              <a:t>Diana</a:t>
            </a:r>
          </a:p>
          <a:p>
            <a:pPr algn="ctr"/>
            <a:r>
              <a:rPr lang="sk-SK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manažérka </a:t>
            </a:r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93E85D5C-25FC-42B3-9542-A08243FC60B5}"/>
              </a:ext>
            </a:extLst>
          </p:cNvPr>
          <p:cNvSpPr/>
          <p:nvPr/>
        </p:nvSpPr>
        <p:spPr>
          <a:xfrm>
            <a:off x="4771336" y="6560882"/>
            <a:ext cx="1998176" cy="19082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ush Script MT" panose="03060802040406070304" pitchFamily="66" charset="0"/>
              </a:rPr>
              <a:t>Tamara</a:t>
            </a:r>
          </a:p>
          <a:p>
            <a:pPr algn="ctr"/>
            <a:r>
              <a:rPr lang="sk-SK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športový</a:t>
            </a:r>
          </a:p>
          <a:p>
            <a:pPr algn="ctr"/>
            <a:r>
              <a:rPr lang="sk-SK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výcvik</a:t>
            </a:r>
          </a:p>
        </p:txBody>
      </p:sp>
      <p:sp>
        <p:nvSpPr>
          <p:cNvPr id="24" name="Obdĺžnik 23">
            <a:extLst>
              <a:ext uri="{FF2B5EF4-FFF2-40B4-BE49-F238E27FC236}">
                <a16:creationId xmlns:a16="http://schemas.microsoft.com/office/drawing/2014/main" id="{7783F382-FFCB-443D-A63B-7615654EEB34}"/>
              </a:ext>
            </a:extLst>
          </p:cNvPr>
          <p:cNvSpPr/>
          <p:nvPr/>
        </p:nvSpPr>
        <p:spPr>
          <a:xfrm>
            <a:off x="7368394" y="6621145"/>
            <a:ext cx="2875724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ush Script MT" panose="03060802040406070304" pitchFamily="66" charset="0"/>
              </a:rPr>
              <a:t>Natália</a:t>
            </a:r>
          </a:p>
          <a:p>
            <a:pPr algn="ctr"/>
            <a:r>
              <a:rPr lang="sk-SK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salón a wellness</a:t>
            </a:r>
          </a:p>
        </p:txBody>
      </p:sp>
      <p:sp>
        <p:nvSpPr>
          <p:cNvPr id="25" name="Obdĺžnik 24">
            <a:extLst>
              <a:ext uri="{FF2B5EF4-FFF2-40B4-BE49-F238E27FC236}">
                <a16:creationId xmlns:a16="http://schemas.microsoft.com/office/drawing/2014/main" id="{CECB6DB2-77C1-4553-B70D-E5AA14B08C5E}"/>
              </a:ext>
            </a:extLst>
          </p:cNvPr>
          <p:cNvSpPr/>
          <p:nvPr/>
        </p:nvSpPr>
        <p:spPr>
          <a:xfrm>
            <a:off x="11318799" y="6648855"/>
            <a:ext cx="2194833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ush Script MT" panose="03060802040406070304" pitchFamily="66" charset="0"/>
              </a:rPr>
              <a:t>Nina</a:t>
            </a:r>
          </a:p>
          <a:p>
            <a:pPr algn="ctr"/>
            <a:r>
              <a:rPr lang="sk-SK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canisterapia</a:t>
            </a:r>
            <a:endParaRPr lang="sk-SK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Obdĺžnik 25">
            <a:extLst>
              <a:ext uri="{FF2B5EF4-FFF2-40B4-BE49-F238E27FC236}">
                <a16:creationId xmlns:a16="http://schemas.microsoft.com/office/drawing/2014/main" id="{BDC44DA7-CB3D-408F-8C89-7D27A8651E96}"/>
              </a:ext>
            </a:extLst>
          </p:cNvPr>
          <p:cNvSpPr/>
          <p:nvPr/>
        </p:nvSpPr>
        <p:spPr>
          <a:xfrm>
            <a:off x="15019437" y="6499430"/>
            <a:ext cx="2419252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ush Script MT" panose="03060802040406070304" pitchFamily="66" charset="0"/>
              </a:rPr>
              <a:t>Sofia</a:t>
            </a:r>
          </a:p>
          <a:p>
            <a:pPr algn="ctr"/>
            <a:r>
              <a:rPr lang="sk-SK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účtovníctvo a</a:t>
            </a:r>
          </a:p>
          <a:p>
            <a:pPr algn="ctr"/>
            <a:r>
              <a:rPr lang="sk-SK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výcvik</a:t>
            </a:r>
          </a:p>
          <a:p>
            <a:pPr algn="ctr"/>
            <a:endParaRPr lang="sk-SK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Obrázok 27">
            <a:extLst>
              <a:ext uri="{FF2B5EF4-FFF2-40B4-BE49-F238E27FC236}">
                <a16:creationId xmlns:a16="http://schemas.microsoft.com/office/drawing/2014/main" id="{159E6598-1D40-4C9C-8D35-D0028101DD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63" r="37059"/>
          <a:stretch/>
        </p:blipFill>
        <p:spPr>
          <a:xfrm>
            <a:off x="0" y="7111827"/>
            <a:ext cx="9608127" cy="3131816"/>
          </a:xfrm>
          <a:prstGeom prst="rect">
            <a:avLst/>
          </a:prstGeom>
        </p:spPr>
      </p:pic>
      <p:pic>
        <p:nvPicPr>
          <p:cNvPr id="29" name="Obrázok 28">
            <a:extLst>
              <a:ext uri="{FF2B5EF4-FFF2-40B4-BE49-F238E27FC236}">
                <a16:creationId xmlns:a16="http://schemas.microsoft.com/office/drawing/2014/main" id="{F45C0142-AE8D-4CBF-8F75-6DEBF8F62A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63" r="37059"/>
          <a:stretch/>
        </p:blipFill>
        <p:spPr>
          <a:xfrm>
            <a:off x="8996183" y="7108363"/>
            <a:ext cx="9608127" cy="313181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AFD60D1C-A7A4-47BC-B486-58185AC0A4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45069">
            <a:off x="9154149" y="1527157"/>
            <a:ext cx="4833999" cy="831655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-674603" y="414933"/>
            <a:ext cx="9818603" cy="992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70"/>
              </a:lnSpc>
            </a:pPr>
            <a:r>
              <a:rPr lang="sk-SK" sz="6600" dirty="0">
                <a:solidFill>
                  <a:srgbClr val="000000"/>
                </a:solidFill>
                <a:latin typeface="Hagrid Text Heavy"/>
              </a:rPr>
              <a:t>NA ČOM ZÁLEŽÍ</a:t>
            </a:r>
            <a:endParaRPr lang="en-US" sz="6600" dirty="0">
              <a:solidFill>
                <a:srgbClr val="000000"/>
              </a:solidFill>
              <a:latin typeface="Hagrid Text Heavy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7200" y="1562100"/>
            <a:ext cx="13868400" cy="8309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sk-SK" sz="3600" b="1" dirty="0">
                <a:latin typeface="Bahnschrift Condensed" panose="020B0502040204020203" pitchFamily="34" charset="0"/>
              </a:rPr>
              <a:t>① Zdravie a hygiena</a:t>
            </a:r>
          </a:p>
          <a:p>
            <a:r>
              <a:rPr lang="sk-SK" sz="3600" dirty="0">
                <a:latin typeface="Bahnschrift Condensed" panose="020B0502040204020203" pitchFamily="34" charset="0"/>
              </a:rPr>
              <a:t>Od každého psíka vyžadujeme predloženie </a:t>
            </a:r>
            <a:r>
              <a:rPr lang="sk-SK" sz="3600" dirty="0" err="1">
                <a:latin typeface="Bahnschrift Condensed" panose="020B0502040204020203" pitchFamily="34" charset="0"/>
              </a:rPr>
              <a:t>pet</a:t>
            </a:r>
            <a:r>
              <a:rPr lang="sk-SK" sz="3600" dirty="0">
                <a:latin typeface="Bahnschrift Condensed" panose="020B0502040204020203" pitchFamily="34" charset="0"/>
              </a:rPr>
              <a:t> pasu a </a:t>
            </a:r>
            <a:r>
              <a:rPr lang="sk-SK" sz="3600" b="1" dirty="0">
                <a:latin typeface="Bahnschrift Condensed" panose="020B0502040204020203" pitchFamily="34" charset="0"/>
              </a:rPr>
              <a:t>potvrdenia vakcinácie </a:t>
            </a:r>
            <a:r>
              <a:rPr lang="sk-SK" sz="3600" dirty="0">
                <a:latin typeface="Bahnschrift Condensed" panose="020B0502040204020203" pitchFamily="34" charset="0"/>
              </a:rPr>
              <a:t>proti besnote a parazitom, aby nenakazil ostatných ubytovaných </a:t>
            </a:r>
            <a:r>
              <a:rPr lang="sk-SK" sz="3600" dirty="0" err="1">
                <a:latin typeface="Bahnschrift Condensed" panose="020B0502040204020203" pitchFamily="34" charset="0"/>
              </a:rPr>
              <a:t>štvornožcov</a:t>
            </a:r>
            <a:r>
              <a:rPr lang="sk-SK" sz="3600" dirty="0">
                <a:latin typeface="Bahnschrift Condensed" panose="020B0502040204020203" pitchFamily="34" charset="0"/>
              </a:rPr>
              <a:t>.</a:t>
            </a:r>
          </a:p>
          <a:p>
            <a:endParaRPr lang="sk-SK" sz="3600" dirty="0">
              <a:latin typeface="Bahnschrift Condensed" panose="020B0502040204020203" pitchFamily="34" charset="0"/>
            </a:endParaRPr>
          </a:p>
          <a:p>
            <a:r>
              <a:rPr lang="sk-SK" sz="3600" b="1" dirty="0">
                <a:latin typeface="Bahnschrift Condensed" panose="020B0502040204020203" pitchFamily="34" charset="0"/>
              </a:rPr>
              <a:t>② Vstupný „pohovor“</a:t>
            </a:r>
          </a:p>
          <a:p>
            <a:r>
              <a:rPr lang="sk-SK" sz="3600" dirty="0">
                <a:latin typeface="Bahnschrift Condensed" panose="020B0502040204020203" pitchFamily="34" charset="0"/>
              </a:rPr>
              <a:t>V krátkom vstupnom dotazníku sa vás budeme vypytovať na to, akú má psík </a:t>
            </a:r>
            <a:r>
              <a:rPr lang="sk-SK" sz="3600" b="1" dirty="0">
                <a:latin typeface="Bahnschrift Condensed" panose="020B0502040204020203" pitchFamily="34" charset="0"/>
              </a:rPr>
              <a:t>povahu</a:t>
            </a:r>
            <a:r>
              <a:rPr lang="sk-SK" sz="3600" dirty="0">
                <a:latin typeface="Bahnschrift Condensed" panose="020B0502040204020203" pitchFamily="34" charset="0"/>
              </a:rPr>
              <a:t>, ako sa znáša s ľuďmi aj s ostatnými psami, či má nejaké </a:t>
            </a:r>
            <a:r>
              <a:rPr lang="sk-SK" sz="3600" b="1" dirty="0">
                <a:latin typeface="Bahnschrift Condensed" panose="020B0502040204020203" pitchFamily="34" charset="0"/>
              </a:rPr>
              <a:t>špecifiká</a:t>
            </a:r>
            <a:r>
              <a:rPr lang="sk-SK" sz="3600" dirty="0">
                <a:latin typeface="Bahnschrift Condensed" panose="020B0502040204020203" pitchFamily="34" charset="0"/>
              </a:rPr>
              <a:t>, ktoré by mal náš ošetrujúci personál poznať.</a:t>
            </a:r>
          </a:p>
          <a:p>
            <a:endParaRPr lang="sk-SK" sz="3600" dirty="0">
              <a:latin typeface="Bahnschrift Condensed" panose="020B0502040204020203" pitchFamily="34" charset="0"/>
            </a:endParaRPr>
          </a:p>
          <a:p>
            <a:r>
              <a:rPr lang="en-US" sz="3600" dirty="0">
                <a:solidFill>
                  <a:srgbClr val="101111"/>
                </a:solidFill>
                <a:latin typeface="Bahnschrift Condensed" panose="020B0502040204020203" pitchFamily="34" charset="0"/>
              </a:rPr>
              <a:t> </a:t>
            </a:r>
            <a:r>
              <a:rPr lang="sk-SK" sz="3600" b="1" dirty="0">
                <a:latin typeface="Bahnschrift Condensed" panose="020B0502040204020203" pitchFamily="34" charset="0"/>
              </a:rPr>
              <a:t>③ Tvárou v tvár a na skúšku</a:t>
            </a:r>
          </a:p>
          <a:p>
            <a:r>
              <a:rPr lang="sk-SK" sz="3600" dirty="0">
                <a:latin typeface="Bahnschrift Condensed" panose="020B0502040204020203" pitchFamily="34" charset="0"/>
              </a:rPr>
              <a:t>Majiteľ môže svojho psíka vopred priviezť. Dôvod je úplne jednoduchý. Pre psíka je dobré, aby si dané miesto vopred </a:t>
            </a:r>
            <a:r>
              <a:rPr lang="sk-SK" sz="3600" b="1" dirty="0">
                <a:latin typeface="Bahnschrift Condensed" panose="020B0502040204020203" pitchFamily="34" charset="0"/>
              </a:rPr>
              <a:t>oňuchal</a:t>
            </a:r>
            <a:r>
              <a:rPr lang="sk-SK" sz="3600" dirty="0">
                <a:latin typeface="Bahnschrift Condensed" panose="020B0502040204020203" pitchFamily="34" charset="0"/>
              </a:rPr>
              <a:t>. Personál v hoteli zasa uvidí, s kým má tú česť, a bude mať možnosť psíka vopred </a:t>
            </a:r>
            <a:r>
              <a:rPr lang="sk-SK" sz="3600" b="1" dirty="0">
                <a:latin typeface="Bahnschrift Condensed" panose="020B0502040204020203" pitchFamily="34" charset="0"/>
              </a:rPr>
              <a:t>spoznať</a:t>
            </a:r>
            <a:r>
              <a:rPr lang="sk-SK" sz="3600" dirty="0">
                <a:latin typeface="Bahnschrift Condensed" panose="020B0502040204020203" pitchFamily="34" charset="0"/>
              </a:rPr>
              <a:t> a pripraviť sa na neho.</a:t>
            </a:r>
          </a:p>
          <a:p>
            <a:endParaRPr lang="sk-SK" sz="3600" dirty="0">
              <a:latin typeface="Bahnschrift Condensed" panose="020B0502040204020203" pitchFamily="34" charset="0"/>
            </a:endParaRPr>
          </a:p>
          <a:p>
            <a:r>
              <a:rPr lang="sk-SK" sz="3600" b="1" dirty="0">
                <a:latin typeface="Bahnschrift Condensed" panose="020B0502040204020203" pitchFamily="34" charset="0"/>
              </a:rPr>
              <a:t>④</a:t>
            </a:r>
            <a:r>
              <a:rPr lang="sk-SK" sz="3600" b="1" dirty="0"/>
              <a:t> </a:t>
            </a:r>
            <a:r>
              <a:rPr lang="sk-SK" sz="3600" b="1" dirty="0">
                <a:latin typeface="Bahnschrift Condensed" panose="020B0502040204020203" pitchFamily="34" charset="0"/>
              </a:rPr>
              <a:t>Dostatok kvalifikovaného personálu a moderné priestory sú samozrejmosťou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573CE02-C5C9-4E18-B94C-386EDF267A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82" t="22578" r="28281" b="25226"/>
          <a:stretch/>
        </p:blipFill>
        <p:spPr>
          <a:xfrm>
            <a:off x="15386187" y="6955202"/>
            <a:ext cx="2901813" cy="3322727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AEE7BF40-3162-4A68-B293-4BFDE88C59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0" t="33212"/>
          <a:stretch/>
        </p:blipFill>
        <p:spPr>
          <a:xfrm>
            <a:off x="14474372" y="-342900"/>
            <a:ext cx="3791857" cy="632645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45069">
            <a:off x="-459965" y="348315"/>
            <a:ext cx="4833999" cy="83165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45069">
            <a:off x="7008790" y="-259991"/>
            <a:ext cx="4833999" cy="831655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8600" y="2095500"/>
            <a:ext cx="10663393" cy="3784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5007" lvl="1" indent="-332503">
              <a:lnSpc>
                <a:spcPts val="4312"/>
              </a:lnSpc>
              <a:buFont typeface="Arial"/>
              <a:buChar char="•"/>
            </a:pPr>
            <a:r>
              <a:rPr lang="en-US" sz="3080" dirty="0" err="1">
                <a:solidFill>
                  <a:srgbClr val="000000"/>
                </a:solidFill>
                <a:latin typeface="Hagrid Text Bold"/>
              </a:rPr>
              <a:t>Nech</a:t>
            </a:r>
            <a:r>
              <a:rPr lang="sk-SK" sz="3080" dirty="0">
                <a:solidFill>
                  <a:srgbClr val="000000"/>
                </a:solidFill>
                <a:latin typeface="Hagrid Text Bold"/>
              </a:rPr>
              <a:t>c</a:t>
            </a:r>
            <a:r>
              <a:rPr lang="en-US" sz="3080" dirty="0" err="1">
                <a:solidFill>
                  <a:srgbClr val="000000"/>
                </a:solidFill>
                <a:latin typeface="Hagrid Text Bold"/>
              </a:rPr>
              <a:t>eme</a:t>
            </a:r>
            <a:r>
              <a:rPr lang="en-US" sz="3080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sz="3080" dirty="0" err="1">
                <a:solidFill>
                  <a:srgbClr val="000000"/>
                </a:solidFill>
                <a:latin typeface="Hagrid Text Bold"/>
              </a:rPr>
              <a:t>byť</a:t>
            </a:r>
            <a:r>
              <a:rPr lang="en-US" sz="3080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sk-SK" sz="3080" dirty="0">
                <a:solidFill>
                  <a:srgbClr val="000000"/>
                </a:solidFill>
                <a:latin typeface="Hagrid Text Bold"/>
              </a:rPr>
              <a:t>„</a:t>
            </a:r>
            <a:r>
              <a:rPr lang="en-US" sz="3080" dirty="0" err="1">
                <a:solidFill>
                  <a:srgbClr val="000000"/>
                </a:solidFill>
                <a:latin typeface="Hagrid Text Bold"/>
              </a:rPr>
              <a:t>najväčší</a:t>
            </a:r>
            <a:r>
              <a:rPr lang="sk-SK" sz="3080" dirty="0">
                <a:solidFill>
                  <a:srgbClr val="000000"/>
                </a:solidFill>
                <a:latin typeface="Hagrid Text Bold"/>
              </a:rPr>
              <a:t>“ pretože sa ch</a:t>
            </a:r>
            <a:r>
              <a:rPr lang="en-US" sz="3080" dirty="0" err="1">
                <a:solidFill>
                  <a:srgbClr val="000000"/>
                </a:solidFill>
                <a:latin typeface="Hagrid Text Bold"/>
              </a:rPr>
              <a:t>ceme</a:t>
            </a:r>
            <a:r>
              <a:rPr lang="en-US" sz="3080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sz="3080" dirty="0" err="1">
                <a:solidFill>
                  <a:srgbClr val="000000"/>
                </a:solidFill>
                <a:latin typeface="Hagrid Text Bold"/>
              </a:rPr>
              <a:t>postarať</a:t>
            </a:r>
            <a:r>
              <a:rPr lang="en-US" sz="3080" dirty="0">
                <a:solidFill>
                  <a:srgbClr val="000000"/>
                </a:solidFill>
                <a:latin typeface="Hagrid Text Bold"/>
              </a:rPr>
              <a:t> o </a:t>
            </a:r>
            <a:r>
              <a:rPr lang="en-US" sz="3080" dirty="0" err="1">
                <a:solidFill>
                  <a:srgbClr val="000000"/>
                </a:solidFill>
                <a:latin typeface="Hagrid Text Bold"/>
              </a:rPr>
              <a:t>všetkých</a:t>
            </a:r>
            <a:r>
              <a:rPr lang="en-US" sz="3080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sz="3080" dirty="0" err="1">
                <a:solidFill>
                  <a:srgbClr val="000000"/>
                </a:solidFill>
                <a:latin typeface="Hagrid Text Bold"/>
              </a:rPr>
              <a:t>psíkov</a:t>
            </a:r>
            <a:r>
              <a:rPr lang="en-US" sz="3080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sk-SK" sz="3080" dirty="0">
                <a:solidFill>
                  <a:srgbClr val="000000"/>
                </a:solidFill>
                <a:latin typeface="Hagrid Text Bold"/>
              </a:rPr>
              <a:t>najlepšie ako sa len dá.</a:t>
            </a:r>
          </a:p>
          <a:p>
            <a:pPr marL="332504" lvl="1">
              <a:lnSpc>
                <a:spcPts val="4312"/>
              </a:lnSpc>
            </a:pPr>
            <a:endParaRPr lang="sk-SK" sz="3080" dirty="0">
              <a:solidFill>
                <a:srgbClr val="000000"/>
              </a:solidFill>
              <a:latin typeface="Hagrid Text Bold"/>
            </a:endParaRPr>
          </a:p>
          <a:p>
            <a:pPr marL="665007" lvl="1" indent="-332503">
              <a:lnSpc>
                <a:spcPts val="4312"/>
              </a:lnSpc>
              <a:buFont typeface="Arial"/>
              <a:buChar char="•"/>
            </a:pPr>
            <a:r>
              <a:rPr lang="sk-SK" sz="3080" dirty="0">
                <a:solidFill>
                  <a:srgbClr val="000000"/>
                </a:solidFill>
                <a:latin typeface="Hagrid Text Bold"/>
              </a:rPr>
              <a:t>Sme situovaní na západnom Slovensku, ale po dohode radi urobíme zvozy klientov.</a:t>
            </a:r>
          </a:p>
          <a:p>
            <a:pPr marL="332504" lvl="1">
              <a:lnSpc>
                <a:spcPts val="4312"/>
              </a:lnSpc>
            </a:pPr>
            <a:endParaRPr lang="en-US" sz="3080" dirty="0">
              <a:solidFill>
                <a:srgbClr val="000000"/>
              </a:solidFill>
              <a:latin typeface="Hagrid Tex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98387" y="407979"/>
            <a:ext cx="8638686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5"/>
              </a:lnSpc>
            </a:pPr>
            <a:r>
              <a:rPr lang="sk-SK" sz="6600" dirty="0">
                <a:solidFill>
                  <a:srgbClr val="000000"/>
                </a:solidFill>
                <a:latin typeface="Hagrid Text Heavy"/>
              </a:rPr>
              <a:t>PRIESTORY</a:t>
            </a:r>
            <a:r>
              <a:rPr lang="en-US" sz="10299" dirty="0">
                <a:solidFill>
                  <a:srgbClr val="000000"/>
                </a:solidFill>
                <a:latin typeface="Hagrid Text Heavy"/>
              </a:rPr>
              <a:t> 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E7FBE238-D2BF-4F15-B1C7-AF573F0981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9" b="31020"/>
          <a:stretch/>
        </p:blipFill>
        <p:spPr>
          <a:xfrm>
            <a:off x="13399413" y="8368788"/>
            <a:ext cx="5069564" cy="1287997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7BFF7A36-A90D-44EB-A9FA-0C37A0FD2F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832" y="1497585"/>
            <a:ext cx="7344182" cy="3911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4035E91E-7782-4342-B889-8B72E7F87A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82" t="25128" r="21574" b="25227"/>
          <a:stretch/>
        </p:blipFill>
        <p:spPr>
          <a:xfrm>
            <a:off x="10897166" y="1559522"/>
            <a:ext cx="1113409" cy="1059005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5FF2D31C-C7C0-44CD-B611-EA083AA1FE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40"/>
          <a:stretch/>
        </p:blipFill>
        <p:spPr>
          <a:xfrm>
            <a:off x="264941" y="5699600"/>
            <a:ext cx="6454072" cy="4305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02193A95-5BEB-470C-824D-212622150A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7609" y="5697116"/>
            <a:ext cx="4654405" cy="2435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C197C446-EBD4-49C8-A823-4851754FBBE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8" b="16459"/>
          <a:stretch/>
        </p:blipFill>
        <p:spPr>
          <a:xfrm>
            <a:off x="6926201" y="5699599"/>
            <a:ext cx="6439984" cy="43052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>
            <a:extLst>
              <a:ext uri="{FF2B5EF4-FFF2-40B4-BE49-F238E27FC236}">
                <a16:creationId xmlns:a16="http://schemas.microsoft.com/office/drawing/2014/main" id="{7B5A670C-3F0F-476D-BF6D-882E15DBE0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45069">
            <a:off x="10041699" y="1619130"/>
            <a:ext cx="4833999" cy="831655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9607972"/>
            <a:ext cx="18288000" cy="1107884"/>
            <a:chOff x="0" y="0"/>
            <a:chExt cx="4816593" cy="2917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1788"/>
            </a:xfrm>
            <a:custGeom>
              <a:avLst/>
              <a:gdLst/>
              <a:ahLst/>
              <a:cxnLst/>
              <a:rect l="l" t="t" r="r" b="b"/>
              <a:pathLst>
                <a:path w="4816592" h="291788">
                  <a:moveTo>
                    <a:pt x="0" y="0"/>
                  </a:moveTo>
                  <a:lnTo>
                    <a:pt x="4816592" y="0"/>
                  </a:lnTo>
                  <a:lnTo>
                    <a:pt x="4816592" y="291788"/>
                  </a:lnTo>
                  <a:lnTo>
                    <a:pt x="0" y="291788"/>
                  </a:lnTo>
                  <a:close/>
                </a:path>
              </a:pathLst>
            </a:custGeom>
            <a:solidFill>
              <a:srgbClr val="A6A6A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781800" y="2133882"/>
            <a:ext cx="11353800" cy="8577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04319" lvl="1" indent="-402159">
              <a:lnSpc>
                <a:spcPts val="5215"/>
              </a:lnSpc>
              <a:buFont typeface="Arial"/>
              <a:buChar char="•"/>
            </a:pPr>
            <a:r>
              <a:rPr lang="en-US" sz="3725" dirty="0" err="1">
                <a:solidFill>
                  <a:srgbClr val="000000"/>
                </a:solidFill>
                <a:latin typeface="Hagrid Text Bold"/>
              </a:rPr>
              <a:t>Psí</a:t>
            </a:r>
            <a:r>
              <a:rPr lang="en-US" sz="3725" dirty="0">
                <a:solidFill>
                  <a:srgbClr val="000000"/>
                </a:solidFill>
                <a:latin typeface="Hagrid Text Bold"/>
              </a:rPr>
              <a:t> hotel </a:t>
            </a:r>
            <a:r>
              <a:rPr lang="sk-SK" sz="3725" dirty="0">
                <a:solidFill>
                  <a:srgbClr val="000000"/>
                </a:solidFill>
                <a:latin typeface="Hagrid Text Bold"/>
              </a:rPr>
              <a:t>-</a:t>
            </a:r>
            <a:r>
              <a:rPr lang="en-US" sz="3725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sz="3725" dirty="0" err="1">
                <a:solidFill>
                  <a:srgbClr val="000000"/>
                </a:solidFill>
                <a:latin typeface="Hagrid Text Bold"/>
              </a:rPr>
              <a:t>starostlivosť</a:t>
            </a:r>
            <a:r>
              <a:rPr lang="en-US" sz="3725" dirty="0">
                <a:solidFill>
                  <a:srgbClr val="000000"/>
                </a:solidFill>
                <a:latin typeface="Hagrid Text Bold"/>
              </a:rPr>
              <a:t> o </a:t>
            </a:r>
            <a:r>
              <a:rPr lang="en-US" sz="3725" dirty="0" err="1">
                <a:solidFill>
                  <a:srgbClr val="000000"/>
                </a:solidFill>
                <a:latin typeface="Hagrid Text Bold"/>
              </a:rPr>
              <a:t>vášho</a:t>
            </a:r>
            <a:r>
              <a:rPr lang="en-US" sz="3725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sz="3725" dirty="0" err="1">
                <a:solidFill>
                  <a:srgbClr val="000000"/>
                </a:solidFill>
                <a:latin typeface="Hagrid Text Bold"/>
              </a:rPr>
              <a:t>psíka</a:t>
            </a:r>
            <a:endParaRPr lang="en-US" sz="3725" dirty="0">
              <a:solidFill>
                <a:srgbClr val="000000"/>
              </a:solidFill>
              <a:latin typeface="Hagrid Text Bold"/>
            </a:endParaRPr>
          </a:p>
          <a:p>
            <a:pPr>
              <a:lnSpc>
                <a:spcPts val="5215"/>
              </a:lnSpc>
            </a:pPr>
            <a:endParaRPr lang="en-US" sz="3725" dirty="0">
              <a:solidFill>
                <a:srgbClr val="000000"/>
              </a:solidFill>
              <a:latin typeface="Hagrid Text Bold"/>
            </a:endParaRPr>
          </a:p>
          <a:p>
            <a:pPr marL="804319" lvl="1" indent="-402159">
              <a:lnSpc>
                <a:spcPts val="5215"/>
              </a:lnSpc>
              <a:buFont typeface="Arial"/>
              <a:buChar char="•"/>
            </a:pPr>
            <a:r>
              <a:rPr lang="en-US" sz="3725" dirty="0" err="1">
                <a:solidFill>
                  <a:srgbClr val="000000"/>
                </a:solidFill>
                <a:latin typeface="Hagrid Text Bold"/>
              </a:rPr>
              <a:t>Denná</a:t>
            </a:r>
            <a:r>
              <a:rPr lang="en-US" sz="3725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sz="3725" dirty="0" err="1">
                <a:solidFill>
                  <a:srgbClr val="000000"/>
                </a:solidFill>
                <a:latin typeface="Hagrid Text Bold"/>
              </a:rPr>
              <a:t>škôlka</a:t>
            </a:r>
            <a:r>
              <a:rPr lang="en-US" sz="3725" dirty="0">
                <a:solidFill>
                  <a:srgbClr val="000000"/>
                </a:solidFill>
                <a:latin typeface="Hagrid Text Bold"/>
              </a:rPr>
              <a:t> pre </a:t>
            </a:r>
            <a:r>
              <a:rPr lang="en-US" sz="3725" dirty="0" err="1">
                <a:solidFill>
                  <a:srgbClr val="000000"/>
                </a:solidFill>
                <a:latin typeface="Hagrid Text Bold"/>
              </a:rPr>
              <a:t>psíkov</a:t>
            </a:r>
            <a:endParaRPr lang="en-US" sz="3725" dirty="0">
              <a:solidFill>
                <a:srgbClr val="000000"/>
              </a:solidFill>
              <a:latin typeface="Hagrid Text Bold"/>
            </a:endParaRPr>
          </a:p>
          <a:p>
            <a:pPr>
              <a:lnSpc>
                <a:spcPts val="5215"/>
              </a:lnSpc>
            </a:pPr>
            <a:endParaRPr lang="en-US" sz="3725" dirty="0">
              <a:solidFill>
                <a:srgbClr val="000000"/>
              </a:solidFill>
              <a:latin typeface="Hagrid Text Bold"/>
            </a:endParaRPr>
          </a:p>
          <a:p>
            <a:pPr marL="804319" lvl="1" indent="-402159">
              <a:lnSpc>
                <a:spcPts val="5215"/>
              </a:lnSpc>
              <a:buFont typeface="Arial"/>
              <a:buChar char="•"/>
            </a:pPr>
            <a:r>
              <a:rPr lang="en-US" sz="3725" dirty="0" err="1">
                <a:solidFill>
                  <a:srgbClr val="000000"/>
                </a:solidFill>
                <a:latin typeface="Hagrid Text Bold"/>
              </a:rPr>
              <a:t>Venčenie</a:t>
            </a:r>
            <a:endParaRPr lang="en-US" sz="3725" dirty="0">
              <a:solidFill>
                <a:srgbClr val="000000"/>
              </a:solidFill>
              <a:latin typeface="Hagrid Text Bold"/>
            </a:endParaRPr>
          </a:p>
          <a:p>
            <a:pPr>
              <a:lnSpc>
                <a:spcPts val="5215"/>
              </a:lnSpc>
            </a:pPr>
            <a:endParaRPr lang="en-US" sz="3725" dirty="0">
              <a:solidFill>
                <a:srgbClr val="000000"/>
              </a:solidFill>
              <a:latin typeface="Hagrid Text Bold"/>
            </a:endParaRPr>
          </a:p>
          <a:p>
            <a:pPr marL="804319" lvl="1" indent="-402159">
              <a:lnSpc>
                <a:spcPts val="5215"/>
              </a:lnSpc>
              <a:buFont typeface="Arial"/>
              <a:buChar char="•"/>
            </a:pPr>
            <a:r>
              <a:rPr lang="en-US" sz="3725" dirty="0" err="1">
                <a:solidFill>
                  <a:srgbClr val="000000"/>
                </a:solidFill>
                <a:latin typeface="Hagrid Text Bold"/>
              </a:rPr>
              <a:t>Strihanie</a:t>
            </a:r>
            <a:r>
              <a:rPr lang="en-US" sz="3725" dirty="0">
                <a:solidFill>
                  <a:srgbClr val="000000"/>
                </a:solidFill>
                <a:latin typeface="Hagrid Text Bold"/>
              </a:rPr>
              <a:t> / Wellness</a:t>
            </a:r>
          </a:p>
          <a:p>
            <a:pPr>
              <a:lnSpc>
                <a:spcPts val="5215"/>
              </a:lnSpc>
            </a:pPr>
            <a:endParaRPr lang="en-US" sz="3725" dirty="0">
              <a:solidFill>
                <a:srgbClr val="000000"/>
              </a:solidFill>
              <a:latin typeface="Hagrid Text Bold"/>
            </a:endParaRPr>
          </a:p>
          <a:p>
            <a:pPr marL="804319" lvl="1" indent="-402159">
              <a:lnSpc>
                <a:spcPts val="5215"/>
              </a:lnSpc>
              <a:buFont typeface="Arial"/>
              <a:buChar char="•"/>
            </a:pPr>
            <a:r>
              <a:rPr lang="en-US" sz="3725" dirty="0" err="1">
                <a:solidFill>
                  <a:srgbClr val="000000"/>
                </a:solidFill>
                <a:latin typeface="Hagrid Text Bold"/>
              </a:rPr>
              <a:t>Výcvik</a:t>
            </a:r>
            <a:r>
              <a:rPr lang="en-US" sz="3725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sk-SK" sz="3725" dirty="0">
                <a:solidFill>
                  <a:srgbClr val="000000"/>
                </a:solidFill>
                <a:latin typeface="Hagrid Text Bold"/>
              </a:rPr>
              <a:t>a výchova</a:t>
            </a:r>
          </a:p>
          <a:p>
            <a:pPr marL="804319" lvl="1" indent="-402159">
              <a:lnSpc>
                <a:spcPts val="5215"/>
              </a:lnSpc>
              <a:buFont typeface="Arial"/>
              <a:buChar char="•"/>
            </a:pPr>
            <a:endParaRPr lang="sk-SK" sz="3725" dirty="0">
              <a:solidFill>
                <a:srgbClr val="000000"/>
              </a:solidFill>
              <a:latin typeface="Hagrid Text Bold"/>
            </a:endParaRPr>
          </a:p>
          <a:p>
            <a:pPr marL="804319" lvl="1" indent="-402159">
              <a:lnSpc>
                <a:spcPts val="5215"/>
              </a:lnSpc>
              <a:buFont typeface="Arial"/>
              <a:buChar char="•"/>
            </a:pPr>
            <a:r>
              <a:rPr lang="sk-SK" sz="3725" dirty="0">
                <a:solidFill>
                  <a:srgbClr val="000000"/>
                </a:solidFill>
                <a:latin typeface="Hagrid Text Bold"/>
              </a:rPr>
              <a:t>Predaj doplnkového tovaru</a:t>
            </a:r>
            <a:endParaRPr lang="en-US" sz="3725" dirty="0">
              <a:solidFill>
                <a:srgbClr val="000000"/>
              </a:solidFill>
              <a:latin typeface="Hagrid Text Bold"/>
            </a:endParaRPr>
          </a:p>
          <a:p>
            <a:pPr>
              <a:lnSpc>
                <a:spcPts val="5215"/>
              </a:lnSpc>
            </a:pPr>
            <a:endParaRPr lang="en-US" sz="3725" dirty="0">
              <a:solidFill>
                <a:srgbClr val="000000"/>
              </a:solidFill>
              <a:latin typeface="Hagrid Text Bold"/>
            </a:endParaRPr>
          </a:p>
          <a:p>
            <a:pPr marL="804319" lvl="1" indent="-402159">
              <a:lnSpc>
                <a:spcPts val="5215"/>
              </a:lnSpc>
              <a:buFont typeface="Arial"/>
              <a:buChar char="•"/>
            </a:pPr>
            <a:endParaRPr lang="en-US" sz="3725" dirty="0">
              <a:solidFill>
                <a:srgbClr val="000000"/>
              </a:solidFill>
              <a:latin typeface="Hagrid Text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791200" y="53310"/>
            <a:ext cx="10058400" cy="1338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6600" dirty="0">
                <a:solidFill>
                  <a:srgbClr val="000000"/>
                </a:solidFill>
                <a:latin typeface="Hagrid Text Heavy"/>
              </a:rPr>
              <a:t>NAŠE SLUŽBY 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5BFDD1CB-9D4A-48C3-A27A-BDA4C6F058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82" t="22578" r="29579" b="25226"/>
          <a:stretch/>
        </p:blipFill>
        <p:spPr>
          <a:xfrm>
            <a:off x="15426111" y="6123266"/>
            <a:ext cx="2820321" cy="3322727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7E6A98B2-640A-4C92-80F6-A7E510BC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" t="3087" r="44481" b="2760"/>
          <a:stretch/>
        </p:blipFill>
        <p:spPr>
          <a:xfrm>
            <a:off x="508942" y="152978"/>
            <a:ext cx="6054056" cy="6054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366A5A66-D952-4943-9EF2-ED821CE095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60" y="6422718"/>
            <a:ext cx="6060983" cy="3040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5B1467D9-45D1-43CC-9ADA-CBE81ACD72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45069">
            <a:off x="10815657" y="1236350"/>
            <a:ext cx="4833999" cy="831655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88014" y="239094"/>
            <a:ext cx="7032278" cy="1348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39"/>
              </a:lnSpc>
            </a:pPr>
            <a:r>
              <a:rPr lang="en-US" sz="6600" dirty="0">
                <a:solidFill>
                  <a:srgbClr val="000000"/>
                </a:solidFill>
                <a:latin typeface="Hagrid Text Heavy"/>
              </a:rPr>
              <a:t>VENČENIE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53757" y="2519557"/>
            <a:ext cx="11337919" cy="378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8337" lvl="1" indent="-334169">
              <a:lnSpc>
                <a:spcPts val="4333"/>
              </a:lnSpc>
              <a:buFont typeface="Arial"/>
              <a:buChar char="•"/>
            </a:pPr>
            <a:r>
              <a:rPr lang="en-US" sz="3095" dirty="0" err="1">
                <a:solidFill>
                  <a:srgbClr val="000000"/>
                </a:solidFill>
                <a:latin typeface="Hagrid Text Bold"/>
              </a:rPr>
              <a:t>Náš</a:t>
            </a:r>
            <a:r>
              <a:rPr lang="en-US" sz="3095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sz="3095" dirty="0" err="1">
                <a:solidFill>
                  <a:srgbClr val="000000"/>
                </a:solidFill>
                <a:latin typeface="Hagrid Text Bold"/>
              </a:rPr>
              <a:t>projekt</a:t>
            </a:r>
            <a:r>
              <a:rPr lang="en-US" sz="3095" dirty="0">
                <a:solidFill>
                  <a:srgbClr val="000000"/>
                </a:solidFill>
                <a:latin typeface="Hagrid Text Bold"/>
              </a:rPr>
              <a:t> VENČENIE </a:t>
            </a:r>
            <a:r>
              <a:rPr lang="en-US" sz="3095" dirty="0" err="1">
                <a:solidFill>
                  <a:srgbClr val="000000"/>
                </a:solidFill>
                <a:latin typeface="Hagrid Text Bold"/>
              </a:rPr>
              <a:t>sme</a:t>
            </a:r>
            <a:r>
              <a:rPr lang="en-US" sz="3095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sz="3095" dirty="0" err="1">
                <a:solidFill>
                  <a:srgbClr val="000000"/>
                </a:solidFill>
                <a:latin typeface="Hagrid Text Bold"/>
              </a:rPr>
              <a:t>pripravili</a:t>
            </a:r>
            <a:r>
              <a:rPr lang="en-US" sz="3095" dirty="0">
                <a:solidFill>
                  <a:srgbClr val="000000"/>
                </a:solidFill>
                <a:latin typeface="Hagrid Text Bold"/>
              </a:rPr>
              <a:t> </a:t>
            </a:r>
            <a:endParaRPr lang="sk-SK" sz="3095" dirty="0">
              <a:solidFill>
                <a:srgbClr val="000000"/>
              </a:solidFill>
              <a:latin typeface="Hagrid Text Bold"/>
            </a:endParaRPr>
          </a:p>
          <a:p>
            <a:pPr marL="334168" lvl="1">
              <a:lnSpc>
                <a:spcPts val="4333"/>
              </a:lnSpc>
            </a:pPr>
            <a:r>
              <a:rPr lang="en-US" sz="3095" dirty="0">
                <a:solidFill>
                  <a:srgbClr val="000000"/>
                </a:solidFill>
                <a:latin typeface="Hagrid Text Bold"/>
              </a:rPr>
              <a:t>pre </a:t>
            </a:r>
            <a:r>
              <a:rPr lang="en-US" sz="3095" dirty="0" err="1">
                <a:solidFill>
                  <a:srgbClr val="000000"/>
                </a:solidFill>
                <a:latin typeface="Hagrid Text Bold"/>
              </a:rPr>
              <a:t>ľudí</a:t>
            </a:r>
            <a:r>
              <a:rPr lang="sk-SK" sz="3095" dirty="0">
                <a:solidFill>
                  <a:srgbClr val="000000"/>
                </a:solidFill>
                <a:latin typeface="Hagrid Text Bold"/>
              </a:rPr>
              <a:t>,</a:t>
            </a:r>
            <a:r>
              <a:rPr lang="en-US" sz="3095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sz="3095" dirty="0" err="1">
                <a:solidFill>
                  <a:srgbClr val="000000"/>
                </a:solidFill>
                <a:latin typeface="Hagrid Text Bold"/>
              </a:rPr>
              <a:t>ktor</a:t>
            </a:r>
            <a:r>
              <a:rPr lang="sk-SK" sz="3095" dirty="0">
                <a:solidFill>
                  <a:srgbClr val="000000"/>
                </a:solidFill>
                <a:latin typeface="Hagrid Text Bold"/>
              </a:rPr>
              <a:t>í</a:t>
            </a:r>
            <a:r>
              <a:rPr lang="en-US" sz="3095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sz="3095" dirty="0" err="1">
                <a:solidFill>
                  <a:srgbClr val="000000"/>
                </a:solidFill>
                <a:latin typeface="Hagrid Text Bold"/>
              </a:rPr>
              <a:t>nestíhajú</a:t>
            </a:r>
            <a:r>
              <a:rPr lang="sk-SK" sz="3095" dirty="0">
                <a:solidFill>
                  <a:srgbClr val="000000"/>
                </a:solidFill>
                <a:latin typeface="Hagrid Text Bold"/>
              </a:rPr>
              <a:t> alebo zo </a:t>
            </a:r>
          </a:p>
          <a:p>
            <a:pPr marL="334168" lvl="1">
              <a:lnSpc>
                <a:spcPts val="4333"/>
              </a:lnSpc>
            </a:pPr>
            <a:r>
              <a:rPr lang="sk-SK" sz="3095" dirty="0">
                <a:solidFill>
                  <a:srgbClr val="000000"/>
                </a:solidFill>
                <a:latin typeface="Hagrid Text Bold"/>
              </a:rPr>
              <a:t>zdravotných dôvodov nemôžu</a:t>
            </a:r>
            <a:r>
              <a:rPr lang="en-US" sz="3095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sz="3095" dirty="0" err="1">
                <a:solidFill>
                  <a:srgbClr val="000000"/>
                </a:solidFill>
                <a:latin typeface="Hagrid Text Bold"/>
              </a:rPr>
              <a:t>venčiť</a:t>
            </a:r>
            <a:r>
              <a:rPr lang="en-US" sz="3095" dirty="0">
                <a:solidFill>
                  <a:srgbClr val="000000"/>
                </a:solidFill>
                <a:latin typeface="Hagrid Text Bold"/>
              </a:rPr>
              <a:t> </a:t>
            </a:r>
            <a:endParaRPr lang="sk-SK" sz="3095" dirty="0">
              <a:solidFill>
                <a:srgbClr val="000000"/>
              </a:solidFill>
              <a:latin typeface="Hagrid Text Bold"/>
            </a:endParaRPr>
          </a:p>
          <a:p>
            <a:pPr marL="334168" lvl="1">
              <a:lnSpc>
                <a:spcPts val="4333"/>
              </a:lnSpc>
            </a:pPr>
            <a:r>
              <a:rPr lang="en-US" sz="3095" dirty="0" err="1">
                <a:solidFill>
                  <a:srgbClr val="000000"/>
                </a:solidFill>
                <a:latin typeface="Hagrid Text Bold"/>
              </a:rPr>
              <a:t>svoj</a:t>
            </a:r>
            <a:r>
              <a:rPr lang="sk-SK" sz="3095" dirty="0">
                <a:solidFill>
                  <a:srgbClr val="000000"/>
                </a:solidFill>
                <a:latin typeface="Hagrid Text Bold"/>
              </a:rPr>
              <a:t>i</a:t>
            </a:r>
            <a:r>
              <a:rPr lang="en-US" sz="3095" dirty="0" err="1">
                <a:solidFill>
                  <a:srgbClr val="000000"/>
                </a:solidFill>
                <a:latin typeface="Hagrid Text Bold"/>
              </a:rPr>
              <a:t>ch</a:t>
            </a:r>
            <a:r>
              <a:rPr lang="en-US" sz="3095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sz="3095" dirty="0" err="1">
                <a:solidFill>
                  <a:srgbClr val="000000"/>
                </a:solidFill>
                <a:latin typeface="Hagrid Text Bold"/>
              </a:rPr>
              <a:t>psíkov</a:t>
            </a:r>
            <a:r>
              <a:rPr lang="en-US" sz="3095" dirty="0">
                <a:solidFill>
                  <a:srgbClr val="000000"/>
                </a:solidFill>
                <a:latin typeface="Hagrid Text Bold"/>
              </a:rPr>
              <a:t>.</a:t>
            </a:r>
            <a:endParaRPr lang="sk-SK" sz="3095" dirty="0">
              <a:solidFill>
                <a:srgbClr val="000000"/>
              </a:solidFill>
              <a:latin typeface="Hagrid Text Bold"/>
            </a:endParaRPr>
          </a:p>
          <a:p>
            <a:pPr marL="668337" lvl="1" indent="-334169">
              <a:lnSpc>
                <a:spcPts val="4333"/>
              </a:lnSpc>
              <a:buFont typeface="Arial"/>
              <a:buChar char="•"/>
            </a:pPr>
            <a:endParaRPr lang="sk-SK" sz="3095" dirty="0">
              <a:solidFill>
                <a:srgbClr val="000000"/>
              </a:solidFill>
              <a:latin typeface="Hagrid Text Bold"/>
            </a:endParaRPr>
          </a:p>
          <a:p>
            <a:pPr marL="668337" lvl="1" indent="-334169">
              <a:lnSpc>
                <a:spcPts val="4333"/>
              </a:lnSpc>
              <a:buFont typeface="Arial"/>
              <a:buChar char="•"/>
            </a:pPr>
            <a:r>
              <a:rPr lang="sk-SK" sz="3095" dirty="0">
                <a:solidFill>
                  <a:srgbClr val="000000"/>
                </a:solidFill>
                <a:latin typeface="Hagrid Text Bold"/>
              </a:rPr>
              <a:t>Venčíme niekoľko-krát denne, </a:t>
            </a:r>
          </a:p>
          <a:p>
            <a:pPr marL="334168" lvl="1">
              <a:lnSpc>
                <a:spcPts val="4333"/>
              </a:lnSpc>
            </a:pPr>
            <a:r>
              <a:rPr lang="sk-SK" sz="3095" dirty="0">
                <a:solidFill>
                  <a:srgbClr val="000000"/>
                </a:solidFill>
                <a:latin typeface="Hagrid Text Bold"/>
              </a:rPr>
              <a:t>podľa potreby našich klientov.</a:t>
            </a:r>
            <a:endParaRPr lang="en-US" sz="3095" dirty="0">
              <a:solidFill>
                <a:srgbClr val="000000"/>
              </a:solidFill>
              <a:latin typeface="Hagrid Text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467600" y="6896100"/>
            <a:ext cx="11337919" cy="3233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301" lvl="1" indent="-334650">
              <a:lnSpc>
                <a:spcPts val="4340"/>
              </a:lnSpc>
              <a:buFont typeface="Arial"/>
              <a:buChar char="•"/>
            </a:pPr>
            <a:r>
              <a:rPr lang="sk-SK" sz="3100" dirty="0">
                <a:solidFill>
                  <a:srgbClr val="000000"/>
                </a:solidFill>
                <a:latin typeface="Hagrid Text Bold"/>
              </a:rPr>
              <a:t>Špeciálnu skupinu tvoria naši starší spoluobčania, ktorí by sa inak museli </a:t>
            </a:r>
          </a:p>
          <a:p>
            <a:pPr marL="334651" lvl="1">
              <a:lnSpc>
                <a:spcPts val="4340"/>
              </a:lnSpc>
            </a:pPr>
            <a:r>
              <a:rPr lang="sk-SK" sz="3100" dirty="0">
                <a:solidFill>
                  <a:srgbClr val="000000"/>
                </a:solidFill>
                <a:latin typeface="Hagrid Text Bold"/>
              </a:rPr>
              <a:t>    svojich psíkov vzdať. </a:t>
            </a:r>
          </a:p>
          <a:p>
            <a:pPr marL="334651" lvl="1">
              <a:lnSpc>
                <a:spcPts val="4340"/>
              </a:lnSpc>
            </a:pPr>
            <a:r>
              <a:rPr lang="sk-SK" sz="3100" dirty="0">
                <a:solidFill>
                  <a:srgbClr val="000000"/>
                </a:solidFill>
                <a:latin typeface="Hagrid Text Bold"/>
              </a:rPr>
              <a:t>    Pre nich poskytujeme túto službu </a:t>
            </a:r>
          </a:p>
          <a:p>
            <a:pPr marL="334651" lvl="1">
              <a:lnSpc>
                <a:spcPts val="4340"/>
              </a:lnSpc>
            </a:pPr>
            <a:r>
              <a:rPr lang="sk-SK" sz="3100" dirty="0">
                <a:solidFill>
                  <a:srgbClr val="000000"/>
                </a:solidFill>
                <a:latin typeface="Hagrid Text Bold"/>
              </a:rPr>
              <a:t>    zadarmo.</a:t>
            </a:r>
            <a:endParaRPr lang="en-US" sz="3100" dirty="0">
              <a:solidFill>
                <a:srgbClr val="000000"/>
              </a:solidFill>
              <a:latin typeface="Hagrid Text Bold"/>
            </a:endParaRPr>
          </a:p>
          <a:p>
            <a:pPr>
              <a:lnSpc>
                <a:spcPts val="4340"/>
              </a:lnSpc>
            </a:pPr>
            <a:endParaRPr lang="en-US" sz="3100" dirty="0">
              <a:solidFill>
                <a:srgbClr val="000000"/>
              </a:solidFill>
              <a:latin typeface="Hagrid Text 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F02EF2-BA3D-4B82-8CC0-7CFCBD9C18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82" t="22578" r="21574" b="25226"/>
          <a:stretch/>
        </p:blipFill>
        <p:spPr>
          <a:xfrm>
            <a:off x="7853757" y="93911"/>
            <a:ext cx="2235223" cy="2235223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9A20805B-B0D1-4DCC-BD31-C822335E2F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2" r="15926"/>
          <a:stretch/>
        </p:blipFill>
        <p:spPr>
          <a:xfrm>
            <a:off x="228600" y="1485900"/>
            <a:ext cx="7431193" cy="765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14E8599D-FC18-4453-A683-5D83D68199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45069">
            <a:off x="10220949" y="1017691"/>
            <a:ext cx="4833999" cy="8316558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7391400" y="1631961"/>
            <a:ext cx="8839200" cy="8366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45361" lvl="1" indent="-422681">
              <a:lnSpc>
                <a:spcPts val="5481"/>
              </a:lnSpc>
              <a:buFont typeface="Arial"/>
              <a:buChar char="•"/>
            </a:pPr>
            <a:r>
              <a:rPr lang="en-US" sz="3915" dirty="0" err="1">
                <a:solidFill>
                  <a:srgbClr val="000000"/>
                </a:solidFill>
                <a:latin typeface="Hagrid Text Bold"/>
              </a:rPr>
              <a:t>Psíka</a:t>
            </a:r>
            <a:r>
              <a:rPr lang="en-US" sz="3915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sz="3915" dirty="0" err="1">
                <a:solidFill>
                  <a:srgbClr val="000000"/>
                </a:solidFill>
                <a:latin typeface="Hagrid Text Bold"/>
              </a:rPr>
              <a:t>vám</a:t>
            </a:r>
            <a:r>
              <a:rPr lang="en-US" sz="3915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sz="3915" dirty="0" err="1">
                <a:solidFill>
                  <a:srgbClr val="000000"/>
                </a:solidFill>
                <a:latin typeface="Hagrid Text Bold"/>
              </a:rPr>
              <a:t>umyjeme</a:t>
            </a:r>
            <a:r>
              <a:rPr lang="en-US" sz="3915" dirty="0">
                <a:solidFill>
                  <a:srgbClr val="000000"/>
                </a:solidFill>
                <a:latin typeface="Hagrid Text Bold"/>
              </a:rPr>
              <a:t>, </a:t>
            </a:r>
            <a:r>
              <a:rPr lang="en-US" sz="3915" dirty="0" err="1">
                <a:solidFill>
                  <a:srgbClr val="000000"/>
                </a:solidFill>
                <a:latin typeface="Hagrid Text Bold"/>
              </a:rPr>
              <a:t>ostriháme</a:t>
            </a:r>
            <a:r>
              <a:rPr lang="en-US" sz="3915" dirty="0">
                <a:solidFill>
                  <a:srgbClr val="000000"/>
                </a:solidFill>
                <a:latin typeface="Hagrid Text Bold"/>
              </a:rPr>
              <a:t>  a </a:t>
            </a:r>
            <a:r>
              <a:rPr lang="sk-SK" sz="3915" dirty="0">
                <a:solidFill>
                  <a:srgbClr val="000000"/>
                </a:solidFill>
                <a:latin typeface="Hagrid Text Bold"/>
              </a:rPr>
              <a:t>dôkladne </a:t>
            </a:r>
            <a:r>
              <a:rPr lang="en-US" sz="3915" dirty="0" err="1">
                <a:solidFill>
                  <a:srgbClr val="000000"/>
                </a:solidFill>
                <a:latin typeface="Hagrid Text Bold"/>
              </a:rPr>
              <a:t>vyčešeme</a:t>
            </a:r>
            <a:r>
              <a:rPr lang="en-US" sz="3915" dirty="0">
                <a:solidFill>
                  <a:srgbClr val="000000"/>
                </a:solidFill>
                <a:latin typeface="Hagrid Text Bold"/>
              </a:rPr>
              <a:t>.</a:t>
            </a:r>
          </a:p>
          <a:p>
            <a:pPr>
              <a:lnSpc>
                <a:spcPts val="5481"/>
              </a:lnSpc>
            </a:pPr>
            <a:endParaRPr lang="en-US" sz="3915" dirty="0">
              <a:solidFill>
                <a:srgbClr val="000000"/>
              </a:solidFill>
              <a:latin typeface="Hagrid Text Bold"/>
            </a:endParaRPr>
          </a:p>
          <a:p>
            <a:pPr marL="845361" lvl="1" indent="-422681">
              <a:lnSpc>
                <a:spcPts val="5481"/>
              </a:lnSpc>
              <a:buFont typeface="Arial"/>
              <a:buChar char="•"/>
            </a:pPr>
            <a:r>
              <a:rPr lang="en-US" sz="3915" dirty="0" err="1">
                <a:solidFill>
                  <a:srgbClr val="000000"/>
                </a:solidFill>
                <a:latin typeface="Hagrid Text Bold"/>
              </a:rPr>
              <a:t>Vyčistíme</a:t>
            </a:r>
            <a:r>
              <a:rPr lang="en-US" sz="3915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sz="3915" dirty="0" err="1">
                <a:solidFill>
                  <a:srgbClr val="000000"/>
                </a:solidFill>
                <a:latin typeface="Hagrid Text Bold"/>
              </a:rPr>
              <a:t>zúbky</a:t>
            </a:r>
            <a:r>
              <a:rPr lang="en-US" sz="3915" dirty="0">
                <a:solidFill>
                  <a:srgbClr val="000000"/>
                </a:solidFill>
                <a:latin typeface="Hagrid Text Bold"/>
              </a:rPr>
              <a:t>, </a:t>
            </a:r>
            <a:r>
              <a:rPr lang="en-US" sz="3915" dirty="0" err="1">
                <a:solidFill>
                  <a:srgbClr val="000000"/>
                </a:solidFill>
                <a:latin typeface="Hagrid Text Bold"/>
              </a:rPr>
              <a:t>ušká</a:t>
            </a:r>
            <a:r>
              <a:rPr lang="en-US" sz="3915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sz="3915" dirty="0" err="1">
                <a:solidFill>
                  <a:srgbClr val="000000"/>
                </a:solidFill>
                <a:latin typeface="Hagrid Text Bold"/>
              </a:rPr>
              <a:t>aj</a:t>
            </a:r>
            <a:r>
              <a:rPr lang="en-US" sz="3915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en-US" sz="3915" dirty="0" err="1">
                <a:solidFill>
                  <a:srgbClr val="000000"/>
                </a:solidFill>
                <a:latin typeface="Hagrid Text Bold"/>
              </a:rPr>
              <a:t>očká</a:t>
            </a:r>
            <a:r>
              <a:rPr lang="sk-SK" sz="3915" dirty="0">
                <a:solidFill>
                  <a:srgbClr val="000000"/>
                </a:solidFill>
                <a:latin typeface="Hagrid Text Bold"/>
              </a:rPr>
              <a:t>, ostriháme pazúriky</a:t>
            </a:r>
            <a:r>
              <a:rPr lang="en-US" sz="3915" dirty="0">
                <a:solidFill>
                  <a:srgbClr val="000000"/>
                </a:solidFill>
                <a:latin typeface="Hagrid Text Bold"/>
              </a:rPr>
              <a:t>.</a:t>
            </a:r>
            <a:r>
              <a:rPr lang="sk-SK" sz="3915" dirty="0">
                <a:solidFill>
                  <a:srgbClr val="000000"/>
                </a:solidFill>
                <a:latin typeface="Hagrid Text Bold"/>
              </a:rPr>
              <a:t> D</a:t>
            </a:r>
            <a:r>
              <a:rPr lang="en-US" sz="3915" dirty="0" err="1">
                <a:solidFill>
                  <a:srgbClr val="000000"/>
                </a:solidFill>
                <a:latin typeface="Hagrid Text Bold"/>
              </a:rPr>
              <a:t>opr</a:t>
            </a:r>
            <a:r>
              <a:rPr lang="sk-SK" sz="3915" dirty="0" err="1">
                <a:solidFill>
                  <a:srgbClr val="000000"/>
                </a:solidFill>
                <a:latin typeface="Hagrid Text Bold"/>
              </a:rPr>
              <a:t>ajeme</a:t>
            </a:r>
            <a:r>
              <a:rPr lang="sk-SK" sz="3915" dirty="0">
                <a:solidFill>
                  <a:srgbClr val="000000"/>
                </a:solidFill>
                <a:latin typeface="Hagrid Text Bold"/>
              </a:rPr>
              <a:t> mu</a:t>
            </a:r>
            <a:r>
              <a:rPr lang="en-US" sz="3915" dirty="0">
                <a:solidFill>
                  <a:srgbClr val="000000"/>
                </a:solidFill>
                <a:latin typeface="Hagrid Text Bold"/>
              </a:rPr>
              <a:t> </a:t>
            </a:r>
            <a:r>
              <a:rPr lang="sk-SK" sz="3915" dirty="0">
                <a:solidFill>
                  <a:srgbClr val="000000"/>
                </a:solidFill>
                <a:latin typeface="Hagrid Text Bold"/>
              </a:rPr>
              <a:t>potrebnú starostlivosť.</a:t>
            </a:r>
          </a:p>
          <a:p>
            <a:pPr marL="845361" lvl="1" indent="-422681">
              <a:lnSpc>
                <a:spcPts val="5481"/>
              </a:lnSpc>
              <a:buFont typeface="Arial"/>
              <a:buChar char="•"/>
            </a:pPr>
            <a:endParaRPr lang="sk-SK" sz="3915" dirty="0">
              <a:solidFill>
                <a:srgbClr val="000000"/>
              </a:solidFill>
              <a:latin typeface="Hagrid Text Bold"/>
            </a:endParaRPr>
          </a:p>
          <a:p>
            <a:pPr marL="845361" lvl="1" indent="-422681">
              <a:lnSpc>
                <a:spcPts val="5481"/>
              </a:lnSpc>
              <a:buFont typeface="Arial"/>
              <a:buChar char="•"/>
            </a:pPr>
            <a:r>
              <a:rPr lang="sk-SK" sz="3915" dirty="0">
                <a:solidFill>
                  <a:srgbClr val="000000"/>
                </a:solidFill>
                <a:latin typeface="Hagrid Text Bold"/>
              </a:rPr>
              <a:t>Ponúkame základný výcvik poslušnosti, </a:t>
            </a:r>
            <a:r>
              <a:rPr lang="sk-SK" sz="3915" dirty="0" err="1">
                <a:solidFill>
                  <a:srgbClr val="000000"/>
                </a:solidFill>
                <a:latin typeface="Hagrid Text Bold"/>
              </a:rPr>
              <a:t>obedience</a:t>
            </a:r>
            <a:r>
              <a:rPr lang="sk-SK" sz="3915" dirty="0">
                <a:solidFill>
                  <a:srgbClr val="000000"/>
                </a:solidFill>
                <a:latin typeface="Hagrid Text Bold"/>
              </a:rPr>
              <a:t> a agility.</a:t>
            </a:r>
            <a:endParaRPr lang="en-US" sz="3915" dirty="0">
              <a:solidFill>
                <a:srgbClr val="000000"/>
              </a:solidFill>
              <a:latin typeface="Hagrid Text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90500" y="377511"/>
            <a:ext cx="17907000" cy="11432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05"/>
              </a:lnSpc>
            </a:pPr>
            <a:r>
              <a:rPr lang="en-US" sz="6600" dirty="0">
                <a:solidFill>
                  <a:srgbClr val="000000"/>
                </a:solidFill>
                <a:latin typeface="Hagrid Text Heavy"/>
              </a:rPr>
              <a:t>STRIHANIE /</a:t>
            </a:r>
            <a:r>
              <a:rPr lang="sk-SK" sz="6600" dirty="0">
                <a:solidFill>
                  <a:srgbClr val="000000"/>
                </a:solidFill>
                <a:latin typeface="Hagrid Text Heavy"/>
              </a:rPr>
              <a:t> </a:t>
            </a:r>
            <a:r>
              <a:rPr lang="en-US" sz="6600" dirty="0">
                <a:solidFill>
                  <a:srgbClr val="000000"/>
                </a:solidFill>
                <a:latin typeface="Hagrid Text Heavy"/>
              </a:rPr>
              <a:t>WELLNESS</a:t>
            </a:r>
            <a:r>
              <a:rPr lang="sk-SK" sz="6600" dirty="0">
                <a:solidFill>
                  <a:srgbClr val="000000"/>
                </a:solidFill>
                <a:latin typeface="Hagrid Text Heavy"/>
              </a:rPr>
              <a:t> / VÝCVIK</a:t>
            </a:r>
            <a:r>
              <a:rPr lang="en-US" sz="6600" dirty="0">
                <a:solidFill>
                  <a:srgbClr val="000000"/>
                </a:solidFill>
                <a:latin typeface="Hagrid Text Heavy"/>
              </a:rPr>
              <a:t> 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7F33075-CABD-433E-B36D-38FA9D9BF6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20" t="25537" r="30399" b="24787"/>
          <a:stretch/>
        </p:blipFill>
        <p:spPr>
          <a:xfrm>
            <a:off x="16125819" y="7742347"/>
            <a:ext cx="2098964" cy="2561971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02792CFE-F41B-4C10-A91A-F7E39B817A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00"/>
          <a:stretch/>
        </p:blipFill>
        <p:spPr>
          <a:xfrm>
            <a:off x="190500" y="1632971"/>
            <a:ext cx="7200900" cy="6429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0B3E846B-3E91-47E7-8414-23CEDBD49B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57" y="7505700"/>
            <a:ext cx="6342857" cy="357142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704</Words>
  <Application>Microsoft Office PowerPoint</Application>
  <PresentationFormat>Vlastní</PresentationFormat>
  <Paragraphs>107</Paragraphs>
  <Slides>12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22" baseType="lpstr">
      <vt:lpstr>Georgia</vt:lpstr>
      <vt:lpstr>Hagrid Text Heavy</vt:lpstr>
      <vt:lpstr>Hagrid Text Heavy Bold</vt:lpstr>
      <vt:lpstr>Hagrid Text</vt:lpstr>
      <vt:lpstr>Bahnschrift Condensed</vt:lpstr>
      <vt:lpstr>Brush Script MT</vt:lpstr>
      <vt:lpstr>Hagrid Text Bold</vt:lpstr>
      <vt:lpstr>Calibri</vt:lpstr>
      <vt:lpstr>Arial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SCOOBY</dc:title>
  <dc:creator>Jana</dc:creator>
  <cp:lastModifiedBy>Radek Maxa</cp:lastModifiedBy>
  <cp:revision>30</cp:revision>
  <dcterms:created xsi:type="dcterms:W3CDTF">2006-08-16T00:00:00Z</dcterms:created>
  <dcterms:modified xsi:type="dcterms:W3CDTF">2022-11-23T23:49:35Z</dcterms:modified>
  <dc:identifier>DAFN9voOesU</dc:identifier>
</cp:coreProperties>
</file>