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ow Bold" panose="020B0604020202020204" charset="-18"/>
      <p:regular r:id="rId18"/>
    </p:embeddedFont>
    <p:embeddedFont>
      <p:font typeface="Open Sans Bold" panose="020B0604020202020204" charset="0"/>
      <p:regular r:id="rId19"/>
    </p:embeddedFont>
    <p:embeddedFont>
      <p:font typeface="Open Sans Bold Bold" panose="020B0604020202020204" charset="0"/>
      <p:regular r:id="rId20"/>
    </p:embeddedFont>
    <p:embeddedFont>
      <p:font typeface="Open Sans Light" panose="020B060402020202020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3BD"/>
    <a:srgbClr val="031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5.png"/><Relationship Id="rId5" Type="http://schemas.openxmlformats.org/officeDocument/2006/relationships/image" Target="../media/image37.png"/><Relationship Id="rId15" Type="http://schemas.openxmlformats.org/officeDocument/2006/relationships/image" Target="../media/image7.png"/><Relationship Id="rId10" Type="http://schemas.openxmlformats.org/officeDocument/2006/relationships/image" Target="../media/image4.svg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4.svg"/><Relationship Id="rId18" Type="http://schemas.openxmlformats.org/officeDocument/2006/relationships/image" Target="../media/image4.svg"/><Relationship Id="rId3" Type="http://schemas.openxmlformats.org/officeDocument/2006/relationships/image" Target="../media/image2.png"/><Relationship Id="rId21" Type="http://schemas.openxmlformats.org/officeDocument/2006/relationships/image" Target="../media/image8.png"/><Relationship Id="rId7" Type="http://schemas.openxmlformats.org/officeDocument/2006/relationships/image" Target="../media/image44.svg"/><Relationship Id="rId12" Type="http://schemas.openxmlformats.org/officeDocument/2006/relationships/image" Target="../media/image23.png"/><Relationship Id="rId17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24" Type="http://schemas.openxmlformats.org/officeDocument/2006/relationships/image" Target="../media/image51.png"/><Relationship Id="rId5" Type="http://schemas.openxmlformats.org/officeDocument/2006/relationships/image" Target="../media/image42.svg"/><Relationship Id="rId15" Type="http://schemas.openxmlformats.org/officeDocument/2006/relationships/image" Target="../media/image50.svg"/><Relationship Id="rId23" Type="http://schemas.openxmlformats.org/officeDocument/2006/relationships/image" Target="../media/image7.png"/><Relationship Id="rId10" Type="http://schemas.openxmlformats.org/officeDocument/2006/relationships/image" Target="../media/image47.png"/><Relationship Id="rId19" Type="http://schemas.openxmlformats.org/officeDocument/2006/relationships/image" Target="../media/image5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49.png"/><Relationship Id="rId22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6.svg"/><Relationship Id="rId3" Type="http://schemas.openxmlformats.org/officeDocument/2006/relationships/image" Target="../media/image2.png"/><Relationship Id="rId21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4.svg"/><Relationship Id="rId20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3.png"/><Relationship Id="rId10" Type="http://schemas.openxmlformats.org/officeDocument/2006/relationships/image" Target="../media/image17.png"/><Relationship Id="rId19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21" Type="http://schemas.openxmlformats.org/officeDocument/2006/relationships/image" Target="../media/image9.sv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4.svg"/><Relationship Id="rId2" Type="http://schemas.openxmlformats.org/officeDocument/2006/relationships/image" Target="../media/image22.png"/><Relationship Id="rId16" Type="http://schemas.openxmlformats.org/officeDocument/2006/relationships/image" Target="../media/image3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10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19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Relationship Id="rId2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5.png"/><Relationship Id="rId1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4.svg"/><Relationship Id="rId1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.png"/><Relationship Id="rId5" Type="http://schemas.openxmlformats.org/officeDocument/2006/relationships/image" Target="../media/image32.png"/><Relationship Id="rId15" Type="http://schemas.openxmlformats.org/officeDocument/2006/relationships/image" Target="../media/image8.png"/><Relationship Id="rId10" Type="http://schemas.openxmlformats.org/officeDocument/2006/relationships/image" Target="../media/image30.svg"/><Relationship Id="rId19" Type="http://schemas.openxmlformats.org/officeDocument/2006/relationships/image" Target="../media/image35.svg"/><Relationship Id="rId4" Type="http://schemas.openxmlformats.org/officeDocument/2006/relationships/image" Target="../media/image10.png"/><Relationship Id="rId9" Type="http://schemas.openxmlformats.org/officeDocument/2006/relationships/image" Target="../media/image29.png"/><Relationship Id="rId1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.svg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3.png"/><Relationship Id="rId17" Type="http://schemas.openxmlformats.org/officeDocument/2006/relationships/image" Target="../media/image9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0.svg"/><Relationship Id="rId5" Type="http://schemas.openxmlformats.org/officeDocument/2006/relationships/image" Target="../media/image13.jpeg"/><Relationship Id="rId15" Type="http://schemas.openxmlformats.org/officeDocument/2006/relationships/image" Target="../media/image6.sv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28.sv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4.svg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.png"/><Relationship Id="rId17" Type="http://schemas.openxmlformats.org/officeDocument/2006/relationships/image" Target="../media/image9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0.png"/><Relationship Id="rId5" Type="http://schemas.openxmlformats.org/officeDocument/2006/relationships/image" Target="../media/image19.png"/><Relationship Id="rId15" Type="http://schemas.openxmlformats.org/officeDocument/2006/relationships/image" Target="../media/image6.svg"/><Relationship Id="rId10" Type="http://schemas.openxmlformats.org/officeDocument/2006/relationships/image" Target="../media/image30.svg"/><Relationship Id="rId4" Type="http://schemas.openxmlformats.org/officeDocument/2006/relationships/image" Target="../media/image18.png"/><Relationship Id="rId9" Type="http://schemas.openxmlformats.org/officeDocument/2006/relationships/image" Target="../media/image29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.svg"/><Relationship Id="rId5" Type="http://schemas.openxmlformats.org/officeDocument/2006/relationships/image" Target="../media/image36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4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891" b="532"/>
          <a:stretch>
            <a:fillRect/>
          </a:stretch>
        </p:blipFill>
        <p:spPr>
          <a:xfrm>
            <a:off x="16456157" y="8510862"/>
            <a:ext cx="2014366" cy="1999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96" b="107"/>
          <a:stretch>
            <a:fillRect/>
          </a:stretch>
        </p:blipFill>
        <p:spPr>
          <a:xfrm>
            <a:off x="13650847" y="-232445"/>
            <a:ext cx="4819676" cy="699355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44364" y="4497749"/>
            <a:ext cx="13327530" cy="1035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8">
                <a:solidFill>
                  <a:srgbClr val="000000"/>
                </a:solidFill>
                <a:latin typeface="Open Sans Bold"/>
              </a:rPr>
              <a:t>Plzeňská první fiktivní banka, a. s.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90602">
            <a:off x="1146652" y="8558310"/>
            <a:ext cx="449304" cy="80445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07052" y="8751560"/>
            <a:ext cx="3448582" cy="1146117"/>
            <a:chOff x="0" y="0"/>
            <a:chExt cx="4598109" cy="1528157"/>
          </a:xfrm>
        </p:grpSpPr>
        <p:grpSp>
          <p:nvGrpSpPr>
            <p:cNvPr id="7" name="Group 7"/>
            <p:cNvGrpSpPr/>
            <p:nvPr/>
          </p:nvGrpSpPr>
          <p:grpSpPr>
            <a:xfrm>
              <a:off x="723206" y="451671"/>
              <a:ext cx="1076486" cy="1076486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0" y="451671"/>
              <a:ext cx="1035614" cy="1035614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517807" y="451671"/>
              <a:ext cx="1076486" cy="1076486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32272" y="0"/>
              <a:ext cx="903342" cy="903342"/>
              <a:chOff x="0" y="0"/>
              <a:chExt cx="14400530" cy="144005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517807" y="451296"/>
              <a:ext cx="1076861" cy="1076861"/>
              <a:chOff x="0" y="0"/>
              <a:chExt cx="2787650" cy="278765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993784" y="721661"/>
              <a:ext cx="2604325" cy="58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9"/>
                </a:lnSpc>
              </a:pPr>
              <a:r>
                <a:rPr lang="en-US" sz="3109" spc="-155">
                  <a:solidFill>
                    <a:srgbClr val="545454"/>
                  </a:solidFill>
                  <a:latin typeface="Now Bold"/>
                </a:rPr>
                <a:t>PPFB a. s.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6896">
            <a:off x="159498" y="8488398"/>
            <a:ext cx="1027679" cy="6427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898624">
            <a:off x="622978" y="9021349"/>
            <a:ext cx="502501" cy="2424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42725" y="9630585"/>
            <a:ext cx="2037532" cy="370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891" b="532"/>
          <a:stretch>
            <a:fillRect/>
          </a:stretch>
        </p:blipFill>
        <p:spPr>
          <a:xfrm>
            <a:off x="16456157" y="8510862"/>
            <a:ext cx="2014366" cy="1999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96" b="107"/>
          <a:stretch>
            <a:fillRect/>
          </a:stretch>
        </p:blipFill>
        <p:spPr>
          <a:xfrm>
            <a:off x="13650847" y="-232445"/>
            <a:ext cx="4819676" cy="69935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739" b="3301"/>
          <a:stretch>
            <a:fillRect/>
          </a:stretch>
        </p:blipFill>
        <p:spPr>
          <a:xfrm>
            <a:off x="0" y="9897677"/>
            <a:ext cx="505404" cy="51452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91814" y="1027930"/>
            <a:ext cx="6464735" cy="107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>
                <a:solidFill>
                  <a:srgbClr val="000000"/>
                </a:solidFill>
                <a:latin typeface="Open Sans Bold"/>
              </a:rPr>
              <a:t>Služby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14844" y="2549784"/>
            <a:ext cx="1049943" cy="109941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58709" y="2891184"/>
            <a:ext cx="3435781" cy="58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3363">
                <a:solidFill>
                  <a:srgbClr val="000000"/>
                </a:solidFill>
                <a:latin typeface="Open Sans Bold Bold"/>
              </a:rPr>
              <a:t>Bankovní účty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10748" y="3881943"/>
            <a:ext cx="6243557" cy="94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7"/>
              </a:lnSpc>
            </a:pPr>
            <a:r>
              <a:rPr lang="en-US" sz="1939" dirty="0" err="1">
                <a:solidFill>
                  <a:srgbClr val="000000"/>
                </a:solidFill>
                <a:latin typeface="Open Sans Bold"/>
              </a:rPr>
              <a:t>Běžný</a:t>
            </a:r>
            <a:r>
              <a:rPr lang="en-US" sz="193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39" dirty="0" err="1">
                <a:solidFill>
                  <a:srgbClr val="000000"/>
                </a:solidFill>
                <a:latin typeface="Open Sans Bold"/>
              </a:rPr>
              <a:t>účet</a:t>
            </a:r>
            <a:endParaRPr lang="en-US" sz="1939" dirty="0">
              <a:solidFill>
                <a:srgbClr val="000000"/>
              </a:solidFill>
              <a:latin typeface="Open Sans Bold"/>
            </a:endParaRPr>
          </a:p>
          <a:p>
            <a:pPr algn="l">
              <a:lnSpc>
                <a:spcPts val="2517"/>
              </a:lnSpc>
            </a:pPr>
            <a:r>
              <a:rPr lang="en-US" sz="1939" spc="42" dirty="0" err="1">
                <a:solidFill>
                  <a:srgbClr val="000000"/>
                </a:solidFill>
                <a:latin typeface="Open Sans Light"/>
              </a:rPr>
              <a:t>Zdarma</a:t>
            </a:r>
            <a:r>
              <a:rPr lang="en-US" sz="1939" spc="4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42" dirty="0" err="1">
                <a:solidFill>
                  <a:srgbClr val="000000"/>
                </a:solidFill>
                <a:latin typeface="Open Sans Light"/>
              </a:rPr>
              <a:t>vám</a:t>
            </a:r>
            <a:r>
              <a:rPr lang="en-US" sz="1939" spc="4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42" dirty="0" err="1">
                <a:solidFill>
                  <a:srgbClr val="000000"/>
                </a:solidFill>
                <a:latin typeface="Open Sans Light"/>
              </a:rPr>
              <a:t>založíme</a:t>
            </a:r>
            <a:r>
              <a:rPr lang="en-US" sz="1939" spc="4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42" dirty="0" err="1">
                <a:solidFill>
                  <a:srgbClr val="000000"/>
                </a:solidFill>
                <a:latin typeface="Open Sans Light"/>
              </a:rPr>
              <a:t>účet</a:t>
            </a:r>
            <a:r>
              <a:rPr lang="en-US" sz="1939" spc="42" dirty="0">
                <a:solidFill>
                  <a:srgbClr val="000000"/>
                </a:solidFill>
                <a:latin typeface="Open Sans Light"/>
              </a:rPr>
              <a:t> v </a:t>
            </a:r>
            <a:r>
              <a:rPr lang="en-US" sz="1939" spc="42" dirty="0" err="1">
                <a:solidFill>
                  <a:srgbClr val="000000"/>
                </a:solidFill>
                <a:latin typeface="Open Sans Light"/>
              </a:rPr>
              <a:t>české</a:t>
            </a:r>
            <a:r>
              <a:rPr lang="en-US" sz="1939" spc="4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42" dirty="0" err="1">
                <a:solidFill>
                  <a:srgbClr val="000000"/>
                </a:solidFill>
                <a:latin typeface="Open Sans Light"/>
              </a:rPr>
              <a:t>měně</a:t>
            </a:r>
            <a:r>
              <a:rPr lang="en-US" sz="1939" spc="42" dirty="0">
                <a:solidFill>
                  <a:srgbClr val="000000"/>
                </a:solidFill>
                <a:latin typeface="Open Sans Light"/>
              </a:rPr>
              <a:t> pro </a:t>
            </a:r>
            <a:r>
              <a:rPr lang="en-US" sz="1939" spc="42" dirty="0" err="1">
                <a:solidFill>
                  <a:srgbClr val="000000"/>
                </a:solidFill>
                <a:latin typeface="Open Sans Light"/>
              </a:rPr>
              <a:t>realizaci</a:t>
            </a:r>
            <a:r>
              <a:rPr lang="en-US" sz="1939" spc="4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42" dirty="0" err="1">
                <a:solidFill>
                  <a:srgbClr val="000000"/>
                </a:solidFill>
                <a:latin typeface="Open Sans Light"/>
              </a:rPr>
              <a:t>platebního</a:t>
            </a:r>
            <a:r>
              <a:rPr lang="en-US" sz="1939" spc="4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42" dirty="0" err="1">
                <a:solidFill>
                  <a:srgbClr val="000000"/>
                </a:solidFill>
                <a:latin typeface="Open Sans Light"/>
              </a:rPr>
              <a:t>styku</a:t>
            </a:r>
            <a:r>
              <a:rPr lang="en-US" sz="1939" spc="42" dirty="0">
                <a:solidFill>
                  <a:srgbClr val="000000"/>
                </a:solidFill>
                <a:latin typeface="Open Sans Light"/>
              </a:rPr>
              <a:t> a </a:t>
            </a:r>
            <a:r>
              <a:rPr lang="en-US" sz="1939" spc="42" dirty="0" err="1">
                <a:solidFill>
                  <a:srgbClr val="000000"/>
                </a:solidFill>
                <a:latin typeface="Open Sans Light"/>
              </a:rPr>
              <a:t>ukládání</a:t>
            </a:r>
            <a:r>
              <a:rPr lang="en-US" sz="1939" spc="4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42" dirty="0" err="1">
                <a:solidFill>
                  <a:srgbClr val="000000"/>
                </a:solidFill>
                <a:latin typeface="Open Sans Light"/>
              </a:rPr>
              <a:t>peněžních</a:t>
            </a:r>
            <a:r>
              <a:rPr lang="en-US" sz="1939" spc="4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42" dirty="0" err="1">
                <a:solidFill>
                  <a:srgbClr val="000000"/>
                </a:solidFill>
                <a:latin typeface="Open Sans Light"/>
              </a:rPr>
              <a:t>prostředků</a:t>
            </a:r>
            <a:r>
              <a:rPr lang="en-US" sz="1939" spc="42" dirty="0">
                <a:solidFill>
                  <a:srgbClr val="000000"/>
                </a:solidFill>
                <a:latin typeface="Open Sans Light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10748" y="5459501"/>
            <a:ext cx="5780652" cy="625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17"/>
              </a:lnSpc>
            </a:pPr>
            <a:r>
              <a:rPr lang="en-US" sz="1939" dirty="0" err="1">
                <a:solidFill>
                  <a:srgbClr val="000000"/>
                </a:solidFill>
                <a:latin typeface="Open Sans Bold"/>
              </a:rPr>
              <a:t>Spořící</a:t>
            </a:r>
            <a:r>
              <a:rPr lang="en-US" sz="193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39" dirty="0" err="1">
                <a:solidFill>
                  <a:srgbClr val="000000"/>
                </a:solidFill>
                <a:latin typeface="Open Sans Bold"/>
              </a:rPr>
              <a:t>účet</a:t>
            </a:r>
            <a:endParaRPr lang="en-US" sz="1939" dirty="0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2517"/>
              </a:lnSpc>
            </a:pPr>
            <a:r>
              <a:rPr lang="cs-CZ" sz="1939" spc="9" dirty="0">
                <a:solidFill>
                  <a:srgbClr val="000000"/>
                </a:solidFill>
                <a:latin typeface="Open Sans Light"/>
              </a:rPr>
              <a:t>V</a:t>
            </a:r>
            <a:r>
              <a:rPr lang="en-US" sz="1939" spc="9" dirty="0" err="1">
                <a:solidFill>
                  <a:srgbClr val="000000"/>
                </a:solidFill>
                <a:latin typeface="Open Sans Light"/>
              </a:rPr>
              <a:t>edení</a:t>
            </a:r>
            <a:r>
              <a:rPr lang="en-US" sz="1939" spc="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9" dirty="0" err="1">
                <a:solidFill>
                  <a:srgbClr val="000000"/>
                </a:solidFill>
                <a:latin typeface="Open Sans Light"/>
              </a:rPr>
              <a:t>účtu</a:t>
            </a:r>
            <a:r>
              <a:rPr lang="en-US" sz="1939" spc="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9" dirty="0" err="1">
                <a:solidFill>
                  <a:srgbClr val="000000"/>
                </a:solidFill>
                <a:latin typeface="Open Sans Light"/>
              </a:rPr>
              <a:t>na</a:t>
            </a:r>
            <a:r>
              <a:rPr lang="en-US" sz="1939" spc="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9" dirty="0" err="1">
                <a:solidFill>
                  <a:srgbClr val="000000"/>
                </a:solidFill>
                <a:latin typeface="Open Sans Light"/>
              </a:rPr>
              <a:t>dobu</a:t>
            </a:r>
            <a:r>
              <a:rPr lang="en-US" sz="1939" spc="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9" dirty="0" err="1">
                <a:solidFill>
                  <a:srgbClr val="000000"/>
                </a:solidFill>
                <a:latin typeface="Open Sans Light"/>
              </a:rPr>
              <a:t>neurčitou</a:t>
            </a:r>
            <a:r>
              <a:rPr lang="en-US" sz="1939" spc="9" dirty="0">
                <a:solidFill>
                  <a:srgbClr val="000000"/>
                </a:solidFill>
                <a:latin typeface="Open Sans Light"/>
              </a:rPr>
              <a:t> s </a:t>
            </a:r>
            <a:r>
              <a:rPr lang="en-US" sz="1939" spc="9" dirty="0" err="1">
                <a:solidFill>
                  <a:srgbClr val="000000"/>
                </a:solidFill>
                <a:latin typeface="Open Sans Light"/>
              </a:rPr>
              <a:t>úrokem</a:t>
            </a:r>
            <a:r>
              <a:rPr lang="en-US" sz="1939" spc="9" dirty="0">
                <a:solidFill>
                  <a:srgbClr val="000000"/>
                </a:solidFill>
                <a:latin typeface="Open Sans Light"/>
              </a:rPr>
              <a:t> 4,5 % p. 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98065" y="6721233"/>
            <a:ext cx="6256240" cy="62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7"/>
              </a:lnSpc>
            </a:pPr>
            <a:r>
              <a:rPr lang="en-US" sz="1939" dirty="0" err="1">
                <a:solidFill>
                  <a:srgbClr val="000000"/>
                </a:solidFill>
                <a:latin typeface="Open Sans Bold"/>
              </a:rPr>
              <a:t>Studentský</a:t>
            </a:r>
            <a:r>
              <a:rPr lang="en-US" sz="193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39" dirty="0" err="1">
                <a:solidFill>
                  <a:srgbClr val="000000"/>
                </a:solidFill>
                <a:latin typeface="Open Sans Bold"/>
              </a:rPr>
              <a:t>účet</a:t>
            </a:r>
            <a:endParaRPr lang="en-US" sz="1939" dirty="0">
              <a:solidFill>
                <a:srgbClr val="000000"/>
              </a:solidFill>
              <a:latin typeface="Open Sans Bold"/>
            </a:endParaRPr>
          </a:p>
          <a:p>
            <a:pPr algn="l">
              <a:lnSpc>
                <a:spcPts val="2517"/>
              </a:lnSpc>
            </a:pPr>
            <a:r>
              <a:rPr lang="cs-CZ" sz="1939" spc="23" dirty="0">
                <a:solidFill>
                  <a:srgbClr val="000000"/>
                </a:solidFill>
                <a:latin typeface="Open Sans Light"/>
              </a:rPr>
              <a:t>V</a:t>
            </a:r>
            <a:r>
              <a:rPr lang="en-US" sz="1939" spc="23" dirty="0" err="1">
                <a:solidFill>
                  <a:srgbClr val="000000"/>
                </a:solidFill>
                <a:latin typeface="Open Sans Light"/>
              </a:rPr>
              <a:t>edení</a:t>
            </a:r>
            <a:r>
              <a:rPr lang="en-US" sz="1939" spc="23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23" dirty="0" err="1">
                <a:solidFill>
                  <a:srgbClr val="000000"/>
                </a:solidFill>
                <a:latin typeface="Open Sans Light"/>
              </a:rPr>
              <a:t>účtu</a:t>
            </a:r>
            <a:r>
              <a:rPr lang="en-US" sz="1939" spc="23" dirty="0">
                <a:solidFill>
                  <a:srgbClr val="000000"/>
                </a:solidFill>
                <a:latin typeface="Open Sans Light"/>
              </a:rPr>
              <a:t> m</a:t>
            </a:r>
            <a:r>
              <a:rPr lang="cs-CZ" sz="1939" spc="23" dirty="0" err="1">
                <a:solidFill>
                  <a:srgbClr val="000000"/>
                </a:solidFill>
                <a:latin typeface="Open Sans Light"/>
              </a:rPr>
              <a:t>áte</a:t>
            </a:r>
            <a:r>
              <a:rPr lang="cs-CZ" sz="1939" spc="23" dirty="0">
                <a:solidFill>
                  <a:srgbClr val="000000"/>
                </a:solidFill>
                <a:latin typeface="Open Sans Light"/>
              </a:rPr>
              <a:t> od nás</a:t>
            </a:r>
            <a:r>
              <a:rPr lang="en-US" sz="1939" spc="23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23" dirty="0" err="1">
                <a:solidFill>
                  <a:srgbClr val="000000"/>
                </a:solidFill>
                <a:latin typeface="Open Sans Light"/>
              </a:rPr>
              <a:t>prvních</a:t>
            </a:r>
            <a:r>
              <a:rPr lang="en-US" sz="1939" spc="23" dirty="0">
                <a:solidFill>
                  <a:srgbClr val="000000"/>
                </a:solidFill>
                <a:latin typeface="Open Sans Light"/>
              </a:rPr>
              <a:t> 6 </a:t>
            </a:r>
            <a:r>
              <a:rPr lang="en-US" sz="1939" spc="23" dirty="0" err="1">
                <a:solidFill>
                  <a:srgbClr val="000000"/>
                </a:solidFill>
                <a:latin typeface="Open Sans Light"/>
              </a:rPr>
              <a:t>měsíců</a:t>
            </a:r>
            <a:r>
              <a:rPr lang="en-US" sz="1939" spc="23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39" spc="23" dirty="0" err="1">
                <a:solidFill>
                  <a:srgbClr val="000000"/>
                </a:solidFill>
                <a:latin typeface="Open Sans Light"/>
              </a:rPr>
              <a:t>zdarma</a:t>
            </a:r>
            <a:r>
              <a:rPr lang="en-US" sz="1939" spc="23" dirty="0">
                <a:solidFill>
                  <a:srgbClr val="000000"/>
                </a:solidFill>
                <a:latin typeface="Open Sans Light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43323" y="2900709"/>
            <a:ext cx="4967286" cy="56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Bold Bold"/>
              </a:rPr>
              <a:t>Bankovní služby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756167" y="2549784"/>
            <a:ext cx="1054442" cy="105444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843323" y="3881943"/>
            <a:ext cx="4486438" cy="625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9"/>
              </a:lnSpc>
            </a:pPr>
            <a:r>
              <a:rPr lang="en-US" sz="1956" dirty="0" err="1">
                <a:solidFill>
                  <a:srgbClr val="000000"/>
                </a:solidFill>
                <a:latin typeface="Open Sans Bold"/>
              </a:rPr>
              <a:t>Kontokorent</a:t>
            </a:r>
            <a:endParaRPr lang="en-US" sz="1956" dirty="0">
              <a:solidFill>
                <a:srgbClr val="000000"/>
              </a:solidFill>
              <a:latin typeface="Open Sans Bold"/>
            </a:endParaRPr>
          </a:p>
          <a:p>
            <a:pPr algn="l">
              <a:lnSpc>
                <a:spcPts val="2539"/>
              </a:lnSpc>
            </a:pPr>
            <a:r>
              <a:rPr lang="cs-CZ" sz="1956" dirty="0">
                <a:solidFill>
                  <a:srgbClr val="000000"/>
                </a:solidFill>
                <a:latin typeface="Open Sans Light"/>
              </a:rPr>
              <a:t>V</a:t>
            </a:r>
            <a:r>
              <a:rPr lang="en-US" sz="1956" dirty="0" err="1">
                <a:solidFill>
                  <a:srgbClr val="000000"/>
                </a:solidFill>
                <a:latin typeface="Open Sans Light"/>
              </a:rPr>
              <a:t>yužití</a:t>
            </a:r>
            <a:r>
              <a:rPr lang="en-US" sz="1956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56" dirty="0" err="1">
                <a:solidFill>
                  <a:srgbClr val="000000"/>
                </a:solidFill>
                <a:latin typeface="Open Sans Light"/>
              </a:rPr>
              <a:t>kontokorentu</a:t>
            </a:r>
            <a:r>
              <a:rPr lang="en-US" sz="1956" dirty="0">
                <a:solidFill>
                  <a:srgbClr val="000000"/>
                </a:solidFill>
                <a:latin typeface="Open Sans Light"/>
              </a:rPr>
              <a:t> se </a:t>
            </a:r>
            <a:r>
              <a:rPr lang="en-US" sz="1956" dirty="0" err="1">
                <a:solidFill>
                  <a:srgbClr val="000000"/>
                </a:solidFill>
                <a:latin typeface="Open Sans Light"/>
              </a:rPr>
              <a:t>sazbou</a:t>
            </a:r>
            <a:r>
              <a:rPr lang="en-US" sz="1956" dirty="0">
                <a:solidFill>
                  <a:srgbClr val="000000"/>
                </a:solidFill>
                <a:latin typeface="Open Sans Light"/>
              </a:rPr>
              <a:t> 4 % p. 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43322" y="6717380"/>
            <a:ext cx="5329878" cy="946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48"/>
              </a:lnSpc>
            </a:pPr>
            <a:r>
              <a:rPr lang="en-US" sz="1963" dirty="0" err="1">
                <a:solidFill>
                  <a:srgbClr val="000000"/>
                </a:solidFill>
                <a:latin typeface="Open Sans Bold"/>
              </a:rPr>
              <a:t>Finanční</a:t>
            </a:r>
            <a:r>
              <a:rPr lang="en-US" sz="1963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63" dirty="0" err="1">
                <a:solidFill>
                  <a:srgbClr val="000000"/>
                </a:solidFill>
                <a:latin typeface="Open Sans Bold"/>
              </a:rPr>
              <a:t>poradenství</a:t>
            </a:r>
            <a:endParaRPr lang="en-US" sz="1963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2548"/>
              </a:lnSpc>
            </a:pPr>
            <a:r>
              <a:rPr lang="en-US" sz="1963" spc="13" dirty="0" err="1">
                <a:solidFill>
                  <a:srgbClr val="000000"/>
                </a:solidFill>
                <a:latin typeface="Open Sans Light"/>
              </a:rPr>
              <a:t>Nabízíme</a:t>
            </a:r>
            <a:r>
              <a:rPr lang="en-US" sz="1963" spc="13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63" spc="13" dirty="0" err="1">
                <a:solidFill>
                  <a:srgbClr val="000000"/>
                </a:solidFill>
                <a:latin typeface="Open Sans Light"/>
              </a:rPr>
              <a:t>konzultace</a:t>
            </a:r>
            <a:r>
              <a:rPr lang="en-US" sz="1963" spc="13" dirty="0">
                <a:solidFill>
                  <a:srgbClr val="000000"/>
                </a:solidFill>
                <a:latin typeface="Open Sans Light"/>
              </a:rPr>
              <a:t> k </a:t>
            </a:r>
            <a:r>
              <a:rPr lang="en-US" sz="1963" spc="13" dirty="0" err="1">
                <a:solidFill>
                  <a:srgbClr val="000000"/>
                </a:solidFill>
                <a:latin typeface="Open Sans Light"/>
              </a:rPr>
              <a:t>veškerým</a:t>
            </a:r>
            <a:r>
              <a:rPr lang="en-US" sz="1963" spc="13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63" spc="13" dirty="0" err="1">
                <a:solidFill>
                  <a:srgbClr val="000000"/>
                </a:solidFill>
                <a:latin typeface="Open Sans Light"/>
              </a:rPr>
              <a:t>našim</a:t>
            </a:r>
            <a:r>
              <a:rPr lang="en-US" sz="1963" spc="13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63" spc="13" dirty="0" err="1">
                <a:solidFill>
                  <a:srgbClr val="000000"/>
                </a:solidFill>
                <a:latin typeface="Open Sans Light"/>
              </a:rPr>
              <a:t>produktům</a:t>
            </a:r>
            <a:r>
              <a:rPr lang="en-US" sz="1963" spc="13" dirty="0">
                <a:solidFill>
                  <a:srgbClr val="000000"/>
                </a:solidFill>
                <a:latin typeface="Open Sans Light"/>
              </a:rPr>
              <a:t> a</a:t>
            </a:r>
            <a:r>
              <a:rPr lang="cs-CZ" sz="1963" spc="13" dirty="0">
                <a:solidFill>
                  <a:srgbClr val="000000"/>
                </a:solidFill>
                <a:latin typeface="Open Sans Light"/>
              </a:rPr>
              <a:t> službám.</a:t>
            </a:r>
            <a:endParaRPr lang="en-US" sz="1963" spc="13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43323" y="5419345"/>
            <a:ext cx="4819676" cy="941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5"/>
              </a:lnSpc>
            </a:pPr>
            <a:r>
              <a:rPr lang="en-US" sz="1945" dirty="0" err="1">
                <a:solidFill>
                  <a:srgbClr val="000000"/>
                </a:solidFill>
                <a:latin typeface="Open Sans Bold"/>
              </a:rPr>
              <a:t>Úvěrová</a:t>
            </a:r>
            <a:r>
              <a:rPr lang="en-US" sz="1945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45" dirty="0" err="1">
                <a:solidFill>
                  <a:srgbClr val="000000"/>
                </a:solidFill>
                <a:latin typeface="Open Sans Bold"/>
              </a:rPr>
              <a:t>smlouva</a:t>
            </a:r>
            <a:endParaRPr lang="en-US" sz="1945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2525"/>
              </a:lnSpc>
            </a:pPr>
            <a:r>
              <a:rPr lang="en-US" sz="1945" spc="15" dirty="0" err="1">
                <a:solidFill>
                  <a:srgbClr val="000000"/>
                </a:solidFill>
                <a:latin typeface="Open Sans Light"/>
              </a:rPr>
              <a:t>Nabízíme</a:t>
            </a:r>
            <a:r>
              <a:rPr lang="cs-CZ" sz="1945" spc="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45" spc="15" dirty="0" err="1">
                <a:solidFill>
                  <a:srgbClr val="000000"/>
                </a:solidFill>
                <a:latin typeface="Open Sans Light"/>
              </a:rPr>
              <a:t>také</a:t>
            </a:r>
            <a:r>
              <a:rPr lang="en-US" sz="1945" spc="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45" spc="15" dirty="0" err="1">
                <a:solidFill>
                  <a:srgbClr val="000000"/>
                </a:solidFill>
                <a:latin typeface="Open Sans Light"/>
              </a:rPr>
              <a:t>úvěrové</a:t>
            </a:r>
            <a:r>
              <a:rPr lang="en-US" sz="1945" spc="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45" spc="15" dirty="0" err="1">
                <a:solidFill>
                  <a:srgbClr val="000000"/>
                </a:solidFill>
                <a:latin typeface="Open Sans Light"/>
              </a:rPr>
              <a:t>služby</a:t>
            </a:r>
            <a:r>
              <a:rPr lang="en-US" sz="1945" spc="15" dirty="0">
                <a:solidFill>
                  <a:srgbClr val="000000"/>
                </a:solidFill>
                <a:latin typeface="Open Sans Light"/>
              </a:rPr>
              <a:t> za </a:t>
            </a:r>
            <a:r>
              <a:rPr lang="en-US" sz="1945" spc="15" dirty="0" err="1">
                <a:solidFill>
                  <a:srgbClr val="000000"/>
                </a:solidFill>
                <a:latin typeface="Open Sans Light"/>
              </a:rPr>
              <a:t>výhodný</a:t>
            </a:r>
            <a:r>
              <a:rPr lang="en-US" sz="1945" spc="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945" spc="15" dirty="0" err="1">
                <a:solidFill>
                  <a:srgbClr val="000000"/>
                </a:solidFill>
                <a:latin typeface="Open Sans Light"/>
              </a:rPr>
              <a:t>úrok</a:t>
            </a:r>
            <a:r>
              <a:rPr lang="en-US" sz="1945" spc="15" dirty="0">
                <a:solidFill>
                  <a:srgbClr val="000000"/>
                </a:solidFill>
                <a:latin typeface="Open Sans Light"/>
              </a:rPr>
              <a:t> 6 % p. a.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90602">
            <a:off x="1146652" y="8558310"/>
            <a:ext cx="449304" cy="80445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407052" y="8751560"/>
            <a:ext cx="3448582" cy="1146117"/>
            <a:chOff x="0" y="0"/>
            <a:chExt cx="4598109" cy="1528157"/>
          </a:xfrm>
        </p:grpSpPr>
        <p:grpSp>
          <p:nvGrpSpPr>
            <p:cNvPr id="18" name="Group 18"/>
            <p:cNvGrpSpPr/>
            <p:nvPr/>
          </p:nvGrpSpPr>
          <p:grpSpPr>
            <a:xfrm>
              <a:off x="723206" y="451671"/>
              <a:ext cx="1076486" cy="1076486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451671"/>
              <a:ext cx="1035614" cy="103561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517807" y="451671"/>
              <a:ext cx="1076486" cy="1076486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132272" y="0"/>
              <a:ext cx="903342" cy="903342"/>
              <a:chOff x="0" y="0"/>
              <a:chExt cx="14400530" cy="1440053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517807" y="451296"/>
              <a:ext cx="1076861" cy="1076861"/>
              <a:chOff x="0" y="0"/>
              <a:chExt cx="2787650" cy="278765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1993784" y="721661"/>
              <a:ext cx="2604325" cy="58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9"/>
                </a:lnSpc>
              </a:pPr>
              <a:r>
                <a:rPr lang="en-US" sz="3109" spc="-155">
                  <a:solidFill>
                    <a:srgbClr val="545454"/>
                  </a:solidFill>
                  <a:latin typeface="Now Bold"/>
                </a:rPr>
                <a:t>PPFB a. s.</a:t>
              </a: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6896">
            <a:off x="159498" y="8488398"/>
            <a:ext cx="1027679" cy="64276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42725" y="9630585"/>
            <a:ext cx="2037532" cy="37046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-898624">
            <a:off x="622978" y="9021349"/>
            <a:ext cx="502501" cy="242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891" b="532"/>
          <a:stretch>
            <a:fillRect/>
          </a:stretch>
        </p:blipFill>
        <p:spPr>
          <a:xfrm>
            <a:off x="16456157" y="8510862"/>
            <a:ext cx="2014366" cy="1999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96" b="107"/>
          <a:stretch>
            <a:fillRect/>
          </a:stretch>
        </p:blipFill>
        <p:spPr>
          <a:xfrm>
            <a:off x="13650847" y="-232445"/>
            <a:ext cx="4819676" cy="699355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22167" y="1276825"/>
            <a:ext cx="6464735" cy="107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>
                <a:solidFill>
                  <a:srgbClr val="000000"/>
                </a:solidFill>
                <a:latin typeface="Open Sans Bold"/>
              </a:rPr>
              <a:t>Kontakty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814" y="3929756"/>
            <a:ext cx="438918" cy="438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1814" y="4510289"/>
            <a:ext cx="440173" cy="4401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2167" y="6893275"/>
            <a:ext cx="281414" cy="458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2167" y="5732746"/>
            <a:ext cx="378213" cy="3782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22167" y="3336798"/>
            <a:ext cx="4624673" cy="341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48"/>
              </a:lnSpc>
            </a:pPr>
            <a:r>
              <a:rPr lang="cs-CZ" sz="2194" spc="32" dirty="0">
                <a:solidFill>
                  <a:srgbClr val="000000"/>
                </a:solidFill>
                <a:latin typeface="Open Sans Light"/>
              </a:rPr>
              <a:t>Kontakt:</a:t>
            </a:r>
            <a:endParaRPr lang="en-US" sz="2194" spc="3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39252" y="3967607"/>
            <a:ext cx="4624673" cy="344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48"/>
              </a:lnSpc>
            </a:pPr>
            <a:r>
              <a:rPr lang="en-US" sz="2194" spc="32">
                <a:solidFill>
                  <a:srgbClr val="000000"/>
                </a:solidFill>
                <a:latin typeface="Open Sans Light"/>
              </a:rPr>
              <a:t>+420 377 832 413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39252" y="4548767"/>
            <a:ext cx="4624673" cy="344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48"/>
              </a:lnSpc>
            </a:pPr>
            <a:r>
              <a:rPr lang="en-US" sz="2194" spc="32">
                <a:solidFill>
                  <a:srgbClr val="000000"/>
                </a:solidFill>
                <a:latin typeface="Open Sans Light"/>
              </a:rPr>
              <a:t>fiba@infis.cz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91814" y="6406233"/>
            <a:ext cx="5042649" cy="344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8"/>
              </a:lnSpc>
            </a:pPr>
            <a:r>
              <a:rPr lang="cs-CZ" sz="2194" dirty="0">
                <a:solidFill>
                  <a:srgbClr val="000000"/>
                </a:solidFill>
                <a:latin typeface="Open Sans Light"/>
              </a:rPr>
              <a:t>Sídlo:</a:t>
            </a:r>
            <a:endParaRPr lang="en-US" sz="2194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59872" y="7007623"/>
            <a:ext cx="4624673" cy="344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48"/>
              </a:lnSpc>
            </a:pPr>
            <a:r>
              <a:rPr lang="en-US" sz="2194" spc="32">
                <a:solidFill>
                  <a:srgbClr val="000000"/>
                </a:solidFill>
                <a:latin typeface="Open Sans Light"/>
              </a:rPr>
              <a:t>Klatovská 200G, 301 00 Plzeň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91814" y="5245737"/>
            <a:ext cx="5042649" cy="344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8"/>
              </a:lnSpc>
            </a:pPr>
            <a:r>
              <a:rPr lang="cs-CZ" sz="2194" dirty="0">
                <a:solidFill>
                  <a:srgbClr val="000000"/>
                </a:solidFill>
                <a:latin typeface="Open Sans Light"/>
              </a:rPr>
              <a:t>S</a:t>
            </a:r>
            <a:r>
              <a:rPr lang="en-US" sz="2194" dirty="0" err="1">
                <a:solidFill>
                  <a:srgbClr val="000000"/>
                </a:solidFill>
                <a:latin typeface="Open Sans Light"/>
              </a:rPr>
              <a:t>ociální</a:t>
            </a:r>
            <a:r>
              <a:rPr lang="en-US" sz="2194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194" dirty="0" err="1">
                <a:solidFill>
                  <a:srgbClr val="000000"/>
                </a:solidFill>
                <a:latin typeface="Open Sans Light"/>
              </a:rPr>
              <a:t>sítě</a:t>
            </a:r>
            <a:r>
              <a:rPr lang="cs-CZ" sz="2194" dirty="0">
                <a:solidFill>
                  <a:srgbClr val="000000"/>
                </a:solidFill>
                <a:latin typeface="Open Sans Light"/>
              </a:rPr>
              <a:t>:</a:t>
            </a:r>
            <a:endParaRPr lang="en-US" sz="2194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39252" y="5766792"/>
            <a:ext cx="4624673" cy="344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48"/>
              </a:lnSpc>
            </a:pPr>
            <a:r>
              <a:rPr lang="en-US" sz="2194" spc="32">
                <a:solidFill>
                  <a:srgbClr val="000000"/>
                </a:solidFill>
                <a:latin typeface="Open Sans Light"/>
              </a:rPr>
              <a:t>ppfb_a.s._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776837">
            <a:off x="11161461" y="4111060"/>
            <a:ext cx="1817857" cy="13452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735073" y="4885926"/>
            <a:ext cx="915774" cy="91577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 r="1739" b="3301"/>
          <a:stretch>
            <a:fillRect/>
          </a:stretch>
        </p:blipFill>
        <p:spPr>
          <a:xfrm>
            <a:off x="0" y="9897677"/>
            <a:ext cx="505404" cy="51452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690602">
            <a:off x="1146652" y="8558310"/>
            <a:ext cx="449304" cy="80445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407052" y="8751560"/>
            <a:ext cx="3448582" cy="1146117"/>
            <a:chOff x="0" y="0"/>
            <a:chExt cx="4598109" cy="1528157"/>
          </a:xfrm>
        </p:grpSpPr>
        <p:grpSp>
          <p:nvGrpSpPr>
            <p:cNvPr id="22" name="Group 22"/>
            <p:cNvGrpSpPr/>
            <p:nvPr/>
          </p:nvGrpSpPr>
          <p:grpSpPr>
            <a:xfrm>
              <a:off x="723206" y="451671"/>
              <a:ext cx="1076486" cy="1076486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0" y="451671"/>
              <a:ext cx="1035614" cy="1035614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517807" y="451671"/>
              <a:ext cx="1076486" cy="1076486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132272" y="0"/>
              <a:ext cx="903342" cy="903342"/>
              <a:chOff x="0" y="0"/>
              <a:chExt cx="14400530" cy="1440053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517807" y="451296"/>
              <a:ext cx="1076861" cy="1076861"/>
              <a:chOff x="0" y="0"/>
              <a:chExt cx="2787650" cy="278765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993784" y="721661"/>
              <a:ext cx="2604325" cy="58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9"/>
                </a:lnSpc>
              </a:pPr>
              <a:r>
                <a:rPr lang="en-US" sz="3109" spc="-155">
                  <a:solidFill>
                    <a:srgbClr val="545454"/>
                  </a:solidFill>
                  <a:latin typeface="Now Bold"/>
                </a:rPr>
                <a:t>PPFB a. s.</a:t>
              </a:r>
            </a:p>
          </p:txBody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76896">
            <a:off x="159498" y="8488398"/>
            <a:ext cx="1027679" cy="64276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42725" y="9630585"/>
            <a:ext cx="2037532" cy="37046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 rot="-898624">
            <a:off x="622978" y="9021349"/>
            <a:ext cx="502501" cy="242457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3227EB69-A7D2-2238-C824-AC55AA17CD7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5" y="4300910"/>
            <a:ext cx="4176075" cy="417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891" b="532"/>
          <a:stretch>
            <a:fillRect/>
          </a:stretch>
        </p:blipFill>
        <p:spPr>
          <a:xfrm>
            <a:off x="16456157" y="8510862"/>
            <a:ext cx="2014366" cy="1999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96" b="107"/>
          <a:stretch>
            <a:fillRect/>
          </a:stretch>
        </p:blipFill>
        <p:spPr>
          <a:xfrm>
            <a:off x="13650847" y="-232445"/>
            <a:ext cx="4819676" cy="69935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739" b="3301"/>
          <a:stretch>
            <a:fillRect/>
          </a:stretch>
        </p:blipFill>
        <p:spPr>
          <a:xfrm>
            <a:off x="0" y="9897677"/>
            <a:ext cx="505404" cy="5145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90602">
            <a:off x="1146652" y="8558310"/>
            <a:ext cx="449304" cy="80445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07052" y="8751560"/>
            <a:ext cx="3448582" cy="1146117"/>
            <a:chOff x="0" y="0"/>
            <a:chExt cx="4598109" cy="1528157"/>
          </a:xfrm>
        </p:grpSpPr>
        <p:grpSp>
          <p:nvGrpSpPr>
            <p:cNvPr id="7" name="Group 7"/>
            <p:cNvGrpSpPr/>
            <p:nvPr/>
          </p:nvGrpSpPr>
          <p:grpSpPr>
            <a:xfrm>
              <a:off x="723206" y="451671"/>
              <a:ext cx="1076486" cy="1076486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0" y="451671"/>
              <a:ext cx="1035614" cy="1035614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517807" y="451671"/>
              <a:ext cx="1076486" cy="1076486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32272" y="0"/>
              <a:ext cx="903342" cy="903342"/>
              <a:chOff x="0" y="0"/>
              <a:chExt cx="14400530" cy="144005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517807" y="451296"/>
              <a:ext cx="1076861" cy="1076861"/>
              <a:chOff x="0" y="0"/>
              <a:chExt cx="2787650" cy="278765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993784" y="721661"/>
              <a:ext cx="2604325" cy="58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9"/>
                </a:lnSpc>
              </a:pPr>
              <a:r>
                <a:rPr lang="en-US" sz="3109" spc="-155">
                  <a:solidFill>
                    <a:srgbClr val="545454"/>
                  </a:solidFill>
                  <a:latin typeface="Now Bold"/>
                </a:rPr>
                <a:t>PPFB a. s.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6896">
            <a:off x="159498" y="8488398"/>
            <a:ext cx="1027679" cy="6427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42725" y="9630585"/>
            <a:ext cx="2037532" cy="37046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898624">
            <a:off x="622978" y="9021349"/>
            <a:ext cx="502501" cy="24245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6473774" y="5067300"/>
            <a:ext cx="5340452" cy="2520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80"/>
              </a:lnSpc>
            </a:pPr>
            <a:r>
              <a:rPr lang="en-US" sz="4771" b="1" dirty="0" err="1">
                <a:solidFill>
                  <a:srgbClr val="0319BD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Obvyklé</a:t>
            </a:r>
            <a:r>
              <a:rPr lang="en-US" sz="4771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4771" dirty="0" err="1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Vánoce</a:t>
            </a:r>
            <a:r>
              <a:rPr lang="en-US" sz="4771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endParaRPr lang="cs-CZ" sz="4771" dirty="0">
              <a:solidFill>
                <a:srgbClr val="000000"/>
              </a:solidFill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  <a:p>
            <a:pPr algn="ctr">
              <a:lnSpc>
                <a:spcPts val="6680"/>
              </a:lnSpc>
            </a:pPr>
            <a:r>
              <a:rPr lang="en-US" sz="4771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s </a:t>
            </a:r>
            <a:r>
              <a:rPr lang="en-US" sz="4771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námi</a:t>
            </a:r>
            <a:r>
              <a:rPr lang="en-US" sz="4771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endParaRPr lang="cs-CZ" sz="4771" dirty="0"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  <a:p>
            <a:pPr algn="ctr">
              <a:lnSpc>
                <a:spcPts val="6680"/>
              </a:lnSpc>
            </a:pPr>
            <a:r>
              <a:rPr lang="en-US" sz="4771" b="1" dirty="0" err="1">
                <a:solidFill>
                  <a:srgbClr val="1E03BD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neobvykle</a:t>
            </a:r>
            <a:r>
              <a:rPr lang="cs-CZ" sz="4771" b="1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4771" dirty="0" err="1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dobře</a:t>
            </a:r>
            <a:r>
              <a:rPr lang="cs-CZ" sz="4771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.</a:t>
            </a:r>
            <a:endParaRPr lang="en-US" sz="4771" dirty="0">
              <a:solidFill>
                <a:srgbClr val="000000"/>
              </a:solidFill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933195" y="1790700"/>
            <a:ext cx="6421610" cy="217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1"/>
              </a:lnSpc>
            </a:pPr>
            <a:r>
              <a:rPr lang="en-US" sz="6257" dirty="0" err="1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Děkujeme</a:t>
            </a:r>
            <a:r>
              <a:rPr lang="en-US" sz="6257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6257" dirty="0" err="1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Vám</a:t>
            </a:r>
            <a:r>
              <a:rPr lang="en-US" sz="6257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za  </a:t>
            </a:r>
            <a:r>
              <a:rPr lang="en-US" sz="6257" dirty="0" err="1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pozornost</a:t>
            </a:r>
            <a:endParaRPr lang="en-US" sz="6257" dirty="0">
              <a:solidFill>
                <a:srgbClr val="000000"/>
              </a:solidFill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739" b="3301"/>
          <a:stretch>
            <a:fillRect/>
          </a:stretch>
        </p:blipFill>
        <p:spPr>
          <a:xfrm>
            <a:off x="0" y="9897677"/>
            <a:ext cx="505404" cy="5145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891" b="532"/>
          <a:stretch>
            <a:fillRect/>
          </a:stretch>
        </p:blipFill>
        <p:spPr>
          <a:xfrm>
            <a:off x="16456157" y="8510862"/>
            <a:ext cx="2014366" cy="19990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96" b="107"/>
          <a:stretch>
            <a:fillRect/>
          </a:stretch>
        </p:blipFill>
        <p:spPr>
          <a:xfrm>
            <a:off x="13650847" y="-232445"/>
            <a:ext cx="4819676" cy="69935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90602">
            <a:off x="1146652" y="8558310"/>
            <a:ext cx="449304" cy="80445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07052" y="8751560"/>
            <a:ext cx="3448582" cy="1146117"/>
            <a:chOff x="0" y="0"/>
            <a:chExt cx="4598109" cy="1528157"/>
          </a:xfrm>
        </p:grpSpPr>
        <p:grpSp>
          <p:nvGrpSpPr>
            <p:cNvPr id="8" name="Group 8"/>
            <p:cNvGrpSpPr/>
            <p:nvPr/>
          </p:nvGrpSpPr>
          <p:grpSpPr>
            <a:xfrm>
              <a:off x="723206" y="451671"/>
              <a:ext cx="1076486" cy="1076486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451671"/>
              <a:ext cx="1035614" cy="103561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517807" y="451671"/>
              <a:ext cx="1076486" cy="1076486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132272" y="0"/>
              <a:ext cx="903342" cy="903342"/>
              <a:chOff x="0" y="0"/>
              <a:chExt cx="14400530" cy="1440053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517807" y="451296"/>
              <a:ext cx="1076861" cy="1076861"/>
              <a:chOff x="0" y="0"/>
              <a:chExt cx="2787650" cy="278765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1993784" y="721661"/>
              <a:ext cx="2604325" cy="58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9"/>
                </a:lnSpc>
              </a:pPr>
              <a:r>
                <a:rPr lang="en-US" sz="3109" spc="-155">
                  <a:solidFill>
                    <a:srgbClr val="545454"/>
                  </a:solidFill>
                  <a:latin typeface="Now Bold"/>
                </a:rPr>
                <a:t>PPFB a. s.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6896">
            <a:off x="159498" y="8488398"/>
            <a:ext cx="1027679" cy="64276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42725" y="9630585"/>
            <a:ext cx="2037532" cy="37046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898624">
            <a:off x="622978" y="9021349"/>
            <a:ext cx="502501" cy="242457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131342" y="1429654"/>
            <a:ext cx="2505811" cy="1076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69"/>
              </a:lnSpc>
            </a:pPr>
            <a:r>
              <a:rPr lang="en-US" sz="6335" dirty="0">
                <a:solidFill>
                  <a:srgbClr val="000000"/>
                </a:solidFill>
                <a:latin typeface="Open Sans Bold Bold"/>
              </a:rPr>
              <a:t>O </a:t>
            </a:r>
            <a:r>
              <a:rPr lang="en-US" sz="6335" dirty="0" err="1">
                <a:solidFill>
                  <a:srgbClr val="000000"/>
                </a:solidFill>
                <a:latin typeface="Open Sans Bold Bold"/>
              </a:rPr>
              <a:t>nás</a:t>
            </a:r>
            <a:endParaRPr lang="en-US" sz="6335" dirty="0">
              <a:solidFill>
                <a:srgbClr val="000000"/>
              </a:solidFill>
              <a:latin typeface="Open Sans Bold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582518" y="6035015"/>
            <a:ext cx="4551279" cy="147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7"/>
              </a:lnSpc>
            </a:pPr>
            <a:r>
              <a:rPr lang="en-US" sz="2294" spc="6" dirty="0" err="1">
                <a:solidFill>
                  <a:srgbClr val="000000"/>
                </a:solidFill>
                <a:latin typeface="Open Sans Light"/>
              </a:rPr>
              <a:t>Náš</a:t>
            </a:r>
            <a:r>
              <a:rPr lang="en-US" sz="2294" spc="6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4" spc="6" dirty="0" err="1">
                <a:solidFill>
                  <a:srgbClr val="000000"/>
                </a:solidFill>
                <a:latin typeface="Open Sans Light"/>
              </a:rPr>
              <a:t>tým</a:t>
            </a:r>
            <a:r>
              <a:rPr lang="en-US" sz="2294" spc="6" dirty="0">
                <a:solidFill>
                  <a:srgbClr val="000000"/>
                </a:solidFill>
                <a:latin typeface="Open Sans Light"/>
              </a:rPr>
              <a:t> se </a:t>
            </a:r>
            <a:r>
              <a:rPr lang="en-US" sz="2294" spc="6" dirty="0" err="1">
                <a:solidFill>
                  <a:srgbClr val="000000"/>
                </a:solidFill>
                <a:latin typeface="Open Sans Light"/>
              </a:rPr>
              <a:t>skládá</a:t>
            </a:r>
            <a:r>
              <a:rPr lang="en-US" sz="2294" spc="6" dirty="0">
                <a:solidFill>
                  <a:srgbClr val="000000"/>
                </a:solidFill>
                <a:latin typeface="Open Sans Light"/>
              </a:rPr>
              <a:t> z </a:t>
            </a:r>
            <a:r>
              <a:rPr lang="en-US" sz="2294" spc="6" dirty="0" err="1">
                <a:solidFill>
                  <a:srgbClr val="000000"/>
                </a:solidFill>
                <a:latin typeface="Open Sans Light"/>
              </a:rPr>
              <a:t>žáků</a:t>
            </a:r>
            <a:r>
              <a:rPr lang="en-US" sz="2294" spc="6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4" spc="6" dirty="0" err="1">
                <a:solidFill>
                  <a:srgbClr val="000000"/>
                </a:solidFill>
                <a:latin typeface="Open Sans Light"/>
              </a:rPr>
              <a:t>druhých</a:t>
            </a:r>
            <a:r>
              <a:rPr lang="en-US" sz="2294" spc="6" dirty="0">
                <a:solidFill>
                  <a:srgbClr val="000000"/>
                </a:solidFill>
                <a:latin typeface="Open Sans Light"/>
              </a:rPr>
              <a:t> a </a:t>
            </a:r>
            <a:r>
              <a:rPr lang="en-US" sz="2294" spc="6" dirty="0" err="1">
                <a:solidFill>
                  <a:srgbClr val="000000"/>
                </a:solidFill>
                <a:latin typeface="Open Sans Light"/>
              </a:rPr>
              <a:t>třetích</a:t>
            </a:r>
            <a:r>
              <a:rPr lang="en-US" sz="2294" spc="6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4" spc="6" dirty="0" err="1">
                <a:solidFill>
                  <a:srgbClr val="000000"/>
                </a:solidFill>
                <a:latin typeface="Open Sans Light"/>
              </a:rPr>
              <a:t>ročníků</a:t>
            </a:r>
            <a:r>
              <a:rPr lang="en-US" sz="2294" spc="6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4" spc="6" dirty="0" err="1">
                <a:solidFill>
                  <a:srgbClr val="000000"/>
                </a:solidFill>
                <a:latin typeface="Open Sans Light"/>
              </a:rPr>
              <a:t>Střední</a:t>
            </a:r>
            <a:r>
              <a:rPr lang="en-US" sz="2294" spc="6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4" spc="6" dirty="0" err="1">
                <a:solidFill>
                  <a:srgbClr val="000000"/>
                </a:solidFill>
                <a:latin typeface="Open Sans Light"/>
              </a:rPr>
              <a:t>školy</a:t>
            </a:r>
            <a:r>
              <a:rPr lang="en-US" sz="2294" spc="6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4" spc="6" dirty="0" err="1">
                <a:solidFill>
                  <a:srgbClr val="000000"/>
                </a:solidFill>
                <a:latin typeface="Open Sans Light"/>
              </a:rPr>
              <a:t>informatiky</a:t>
            </a:r>
            <a:r>
              <a:rPr lang="en-US" sz="2294" spc="6" dirty="0">
                <a:solidFill>
                  <a:srgbClr val="000000"/>
                </a:solidFill>
                <a:latin typeface="Open Sans Light"/>
              </a:rPr>
              <a:t> a </a:t>
            </a:r>
            <a:r>
              <a:rPr lang="en-US" sz="2294" spc="6" dirty="0" err="1">
                <a:solidFill>
                  <a:srgbClr val="000000"/>
                </a:solidFill>
                <a:latin typeface="Open Sans Light"/>
              </a:rPr>
              <a:t>finančních</a:t>
            </a:r>
            <a:r>
              <a:rPr lang="en-US" sz="2294" spc="6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294" spc="6" dirty="0" err="1">
                <a:solidFill>
                  <a:srgbClr val="000000"/>
                </a:solidFill>
                <a:latin typeface="Open Sans Light"/>
              </a:rPr>
              <a:t>služeb</a:t>
            </a:r>
            <a:r>
              <a:rPr lang="en-US" sz="2294" spc="6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2294" spc="6" dirty="0" err="1">
                <a:solidFill>
                  <a:srgbClr val="000000"/>
                </a:solidFill>
                <a:latin typeface="Open Sans Light"/>
              </a:rPr>
              <a:t>Plzeň</a:t>
            </a:r>
            <a:r>
              <a:rPr lang="en-US" sz="2294" spc="6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2294" spc="6" dirty="0" err="1">
                <a:solidFill>
                  <a:srgbClr val="000000"/>
                </a:solidFill>
                <a:latin typeface="Open Sans Light"/>
              </a:rPr>
              <a:t>Klatovská</a:t>
            </a:r>
            <a:r>
              <a:rPr lang="en-US" sz="2294" spc="6" dirty="0">
                <a:solidFill>
                  <a:srgbClr val="000000"/>
                </a:solidFill>
                <a:latin typeface="Open Sans Light"/>
              </a:rPr>
              <a:t> 200G.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82518" y="4216961"/>
            <a:ext cx="4444123" cy="11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12"/>
              </a:lnSpc>
            </a:pPr>
            <a:r>
              <a:rPr lang="en-US" sz="2321" spc="13" dirty="0" err="1">
                <a:solidFill>
                  <a:srgbClr val="000000"/>
                </a:solidFill>
                <a:latin typeface="Open Sans Light"/>
              </a:rPr>
              <a:t>Jsme</a:t>
            </a:r>
            <a:r>
              <a:rPr lang="en-US" sz="2321" spc="13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321" spc="13" dirty="0" err="1">
                <a:solidFill>
                  <a:srgbClr val="000000"/>
                </a:solidFill>
                <a:latin typeface="Open Sans Light"/>
              </a:rPr>
              <a:t>fiktivní</a:t>
            </a:r>
            <a:r>
              <a:rPr lang="en-US" sz="2321" spc="13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321" spc="13" dirty="0" err="1">
                <a:solidFill>
                  <a:srgbClr val="000000"/>
                </a:solidFill>
                <a:latin typeface="Open Sans Light"/>
              </a:rPr>
              <a:t>banka</a:t>
            </a:r>
            <a:r>
              <a:rPr lang="en-US" sz="2321" spc="13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cs-CZ" sz="2321" spc="13" dirty="0">
                <a:solidFill>
                  <a:srgbClr val="000000"/>
                </a:solidFill>
                <a:latin typeface="Open Sans Light"/>
              </a:rPr>
              <a:t>která</a:t>
            </a:r>
            <a:r>
              <a:rPr lang="en-US" sz="2321" spc="13" dirty="0">
                <a:solidFill>
                  <a:srgbClr val="000000"/>
                </a:solidFill>
                <a:latin typeface="Open Sans Light"/>
              </a:rPr>
              <a:t> se </a:t>
            </a:r>
            <a:r>
              <a:rPr lang="en-US" sz="2321" spc="13" dirty="0" err="1">
                <a:solidFill>
                  <a:srgbClr val="000000"/>
                </a:solidFill>
                <a:latin typeface="Open Sans Light"/>
              </a:rPr>
              <a:t>stará</a:t>
            </a:r>
            <a:r>
              <a:rPr lang="en-US" sz="2321" spc="13" dirty="0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algn="l">
              <a:lnSpc>
                <a:spcPts val="3012"/>
              </a:lnSpc>
            </a:pPr>
            <a:r>
              <a:rPr lang="en-US" sz="2321" spc="13" dirty="0">
                <a:solidFill>
                  <a:srgbClr val="000000"/>
                </a:solidFill>
                <a:latin typeface="Open Sans Light"/>
              </a:rPr>
              <a:t>o </a:t>
            </a:r>
            <a:r>
              <a:rPr lang="en-US" sz="2321" spc="13" dirty="0" err="1">
                <a:solidFill>
                  <a:srgbClr val="000000"/>
                </a:solidFill>
                <a:latin typeface="Open Sans Light"/>
              </a:rPr>
              <a:t>vaše</a:t>
            </a:r>
            <a:r>
              <a:rPr lang="en-US" sz="2321" spc="13" dirty="0">
                <a:solidFill>
                  <a:srgbClr val="000000"/>
                </a:solidFill>
                <a:latin typeface="Open Sans Light"/>
              </a:rPr>
              <a:t> finance a </a:t>
            </a:r>
            <a:r>
              <a:rPr lang="en-US" sz="2321" spc="13" dirty="0" err="1">
                <a:solidFill>
                  <a:srgbClr val="000000"/>
                </a:solidFill>
                <a:latin typeface="Open Sans Light"/>
              </a:rPr>
              <a:t>pomáhá</a:t>
            </a:r>
            <a:r>
              <a:rPr lang="en-US" sz="2321" spc="13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321" spc="13" dirty="0" err="1">
                <a:solidFill>
                  <a:srgbClr val="000000"/>
                </a:solidFill>
                <a:latin typeface="Open Sans Light"/>
              </a:rPr>
              <a:t>vám</a:t>
            </a:r>
            <a:r>
              <a:rPr lang="en-US" sz="2321" spc="13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cs-CZ" sz="2321" spc="13" dirty="0">
                <a:solidFill>
                  <a:srgbClr val="000000"/>
                </a:solidFill>
                <a:latin typeface="Open Sans Light"/>
              </a:rPr>
              <a:t>zahájit a </a:t>
            </a:r>
            <a:r>
              <a:rPr lang="en-US" sz="2321" spc="13" dirty="0" err="1">
                <a:solidFill>
                  <a:srgbClr val="000000"/>
                </a:solidFill>
                <a:latin typeface="Open Sans Light"/>
              </a:rPr>
              <a:t>udržet</a:t>
            </a:r>
            <a:r>
              <a:rPr lang="en-US" sz="2321" spc="13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321" spc="13" dirty="0" err="1">
                <a:solidFill>
                  <a:srgbClr val="000000"/>
                </a:solidFill>
                <a:latin typeface="Open Sans Light"/>
              </a:rPr>
              <a:t>váš</a:t>
            </a:r>
            <a:r>
              <a:rPr lang="en-US" sz="2321" spc="13" dirty="0">
                <a:solidFill>
                  <a:srgbClr val="000000"/>
                </a:solidFill>
                <a:latin typeface="Open Sans Light"/>
              </a:rPr>
              <a:t> business.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82518" y="2968231"/>
            <a:ext cx="4155610" cy="580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9"/>
              </a:lnSpc>
            </a:pPr>
            <a:r>
              <a:rPr lang="en-US" sz="3392" dirty="0" err="1">
                <a:solidFill>
                  <a:srgbClr val="000000"/>
                </a:solidFill>
                <a:latin typeface="Open Sans Bold"/>
              </a:rPr>
              <a:t>Kdo</a:t>
            </a:r>
            <a:r>
              <a:rPr lang="en-US" sz="339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392" dirty="0" err="1">
                <a:solidFill>
                  <a:srgbClr val="000000"/>
                </a:solidFill>
                <a:latin typeface="Open Sans Bold"/>
              </a:rPr>
              <a:t>vlastně</a:t>
            </a:r>
            <a:r>
              <a:rPr lang="en-US" sz="339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392" dirty="0" err="1">
                <a:solidFill>
                  <a:srgbClr val="000000"/>
                </a:solidFill>
                <a:latin typeface="Open Sans Bold"/>
              </a:rPr>
              <a:t>jsme</a:t>
            </a:r>
            <a:r>
              <a:rPr lang="en-US" sz="3392" dirty="0">
                <a:solidFill>
                  <a:srgbClr val="000000"/>
                </a:solidFill>
                <a:latin typeface="Open Sans Bold"/>
              </a:rPr>
              <a:t>?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508D74E6-9FD6-BACB-B980-EEDCD59126E3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41" y="3086100"/>
            <a:ext cx="9232616" cy="4873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891" b="532"/>
          <a:stretch>
            <a:fillRect/>
          </a:stretch>
        </p:blipFill>
        <p:spPr>
          <a:xfrm>
            <a:off x="16456157" y="8510862"/>
            <a:ext cx="2014366" cy="1999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96" b="107"/>
          <a:stretch>
            <a:fillRect/>
          </a:stretch>
        </p:blipFill>
        <p:spPr>
          <a:xfrm>
            <a:off x="13650847" y="-232445"/>
            <a:ext cx="4819676" cy="69935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739" b="3301"/>
          <a:stretch>
            <a:fillRect/>
          </a:stretch>
        </p:blipFill>
        <p:spPr>
          <a:xfrm>
            <a:off x="0" y="9897677"/>
            <a:ext cx="505404" cy="51452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59180" y="1801964"/>
            <a:ext cx="5436055" cy="109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4"/>
              </a:lnSpc>
            </a:pPr>
            <a:r>
              <a:rPr lang="en-US" sz="6330">
                <a:solidFill>
                  <a:srgbClr val="000000"/>
                </a:solidFill>
                <a:latin typeface="Now Bold"/>
              </a:rPr>
              <a:t>Naše výhody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59180" y="3388712"/>
            <a:ext cx="3374045" cy="772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Open Sans Bold"/>
              </a:rPr>
              <a:t>Spolehlivost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98065" y="4122771"/>
            <a:ext cx="10508512" cy="58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 Light Light"/>
              </a:rPr>
              <a:t>Finanční</a:t>
            </a:r>
            <a:r>
              <a:rPr lang="en-US" sz="3399" dirty="0">
                <a:solidFill>
                  <a:srgbClr val="000000"/>
                </a:solidFill>
                <a:latin typeface="Open Sans Light Light"/>
              </a:rPr>
              <a:t> partner pro </a:t>
            </a:r>
            <a:r>
              <a:rPr lang="en-US" sz="3399" dirty="0" err="1">
                <a:solidFill>
                  <a:srgbClr val="000000"/>
                </a:solidFill>
                <a:latin typeface="Open Sans Light Light"/>
              </a:rPr>
              <a:t>všechny</a:t>
            </a:r>
            <a:r>
              <a:rPr lang="en-US" sz="3399" dirty="0">
                <a:solidFill>
                  <a:srgbClr val="000000"/>
                </a:solidFill>
                <a:latin typeface="Open Sans Light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Light"/>
              </a:rPr>
              <a:t>firmy</a:t>
            </a:r>
            <a:r>
              <a:rPr lang="en-US" sz="3399" dirty="0">
                <a:solidFill>
                  <a:srgbClr val="000000"/>
                </a:solidFill>
                <a:latin typeface="Open Sans Light Light"/>
              </a:rPr>
              <a:t> v ČR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59180" y="4831578"/>
            <a:ext cx="3145445" cy="772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Open Sans Bold"/>
              </a:rPr>
              <a:t>Jedinečnost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49089" y="5569936"/>
            <a:ext cx="9382122" cy="58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 Light Light"/>
              </a:rPr>
              <a:t>Jediná</a:t>
            </a:r>
            <a:r>
              <a:rPr lang="en-US" sz="3399" dirty="0">
                <a:solidFill>
                  <a:srgbClr val="000000"/>
                </a:solidFill>
                <a:latin typeface="Open Sans Light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Light"/>
              </a:rPr>
              <a:t>fiktivní</a:t>
            </a:r>
            <a:r>
              <a:rPr lang="en-US" sz="3399" dirty="0">
                <a:solidFill>
                  <a:srgbClr val="000000"/>
                </a:solidFill>
                <a:latin typeface="Open Sans Light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Light"/>
              </a:rPr>
              <a:t>banka</a:t>
            </a:r>
            <a:r>
              <a:rPr lang="en-US" sz="3399" dirty="0">
                <a:solidFill>
                  <a:srgbClr val="000000"/>
                </a:solidFill>
                <a:latin typeface="Open Sans Light Light"/>
              </a:rPr>
              <a:t> v </a:t>
            </a:r>
            <a:r>
              <a:rPr lang="en-US" sz="3399" dirty="0" err="1">
                <a:solidFill>
                  <a:srgbClr val="000000"/>
                </a:solidFill>
                <a:latin typeface="Open Sans Light Light"/>
              </a:rPr>
              <a:t>Západočeském</a:t>
            </a:r>
            <a:r>
              <a:rPr lang="en-US" sz="3399" dirty="0">
                <a:solidFill>
                  <a:srgbClr val="000000"/>
                </a:solidFill>
                <a:latin typeface="Open Sans Light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Light"/>
              </a:rPr>
              <a:t>regionu</a:t>
            </a:r>
            <a:endParaRPr lang="en-US" sz="3399" dirty="0">
              <a:solidFill>
                <a:srgbClr val="000000"/>
              </a:solidFill>
              <a:latin typeface="Open Sans Light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33600" y="6336930"/>
            <a:ext cx="6685817" cy="772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Open Sans Bold"/>
              </a:rPr>
              <a:t>Vedeme přes 200 účtů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59180" y="7042414"/>
            <a:ext cx="8059973" cy="580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 Light Light"/>
              </a:rPr>
              <a:t>Vedeme</a:t>
            </a:r>
            <a:r>
              <a:rPr lang="en-US" sz="3399" dirty="0">
                <a:solidFill>
                  <a:srgbClr val="000000"/>
                </a:solidFill>
                <a:latin typeface="Open Sans Light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Light"/>
              </a:rPr>
              <a:t>přes</a:t>
            </a:r>
            <a:r>
              <a:rPr lang="en-US" sz="3399" dirty="0">
                <a:solidFill>
                  <a:srgbClr val="000000"/>
                </a:solidFill>
                <a:latin typeface="Open Sans Light Light"/>
              </a:rPr>
              <a:t> 200 </a:t>
            </a:r>
            <a:r>
              <a:rPr lang="en-US" sz="3399" dirty="0" err="1">
                <a:solidFill>
                  <a:srgbClr val="000000"/>
                </a:solidFill>
                <a:latin typeface="Open Sans Light Light"/>
              </a:rPr>
              <a:t>účtů</a:t>
            </a:r>
            <a:r>
              <a:rPr lang="en-US" sz="3399" dirty="0">
                <a:solidFill>
                  <a:srgbClr val="000000"/>
                </a:solidFill>
                <a:latin typeface="Open Sans Light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Light"/>
              </a:rPr>
              <a:t>fiktivních</a:t>
            </a:r>
            <a:r>
              <a:rPr lang="en-US" sz="3399" dirty="0">
                <a:solidFill>
                  <a:srgbClr val="000000"/>
                </a:solidFill>
                <a:latin typeface="Open Sans Light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Light"/>
              </a:rPr>
              <a:t>firem</a:t>
            </a:r>
            <a:endParaRPr lang="en-US" sz="3399" dirty="0">
              <a:solidFill>
                <a:srgbClr val="000000"/>
              </a:solidFill>
              <a:latin typeface="Open Sans Light Light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90602">
            <a:off x="1146652" y="8558310"/>
            <a:ext cx="449304" cy="80445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407052" y="8751560"/>
            <a:ext cx="3448582" cy="1146117"/>
            <a:chOff x="0" y="0"/>
            <a:chExt cx="4598109" cy="1528157"/>
          </a:xfrm>
        </p:grpSpPr>
        <p:grpSp>
          <p:nvGrpSpPr>
            <p:cNvPr id="14" name="Group 14"/>
            <p:cNvGrpSpPr/>
            <p:nvPr/>
          </p:nvGrpSpPr>
          <p:grpSpPr>
            <a:xfrm>
              <a:off x="723206" y="451671"/>
              <a:ext cx="1076486" cy="1076486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0" y="451671"/>
              <a:ext cx="1035614" cy="1035614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517807" y="451671"/>
              <a:ext cx="1076486" cy="1076486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132272" y="0"/>
              <a:ext cx="903342" cy="903342"/>
              <a:chOff x="0" y="0"/>
              <a:chExt cx="14400530" cy="1440053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517807" y="451296"/>
              <a:ext cx="1076861" cy="1076861"/>
              <a:chOff x="0" y="0"/>
              <a:chExt cx="2787650" cy="278765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993784" y="721661"/>
              <a:ext cx="2604325" cy="58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9"/>
                </a:lnSpc>
              </a:pPr>
              <a:r>
                <a:rPr lang="en-US" sz="3109" spc="-155">
                  <a:solidFill>
                    <a:srgbClr val="545454"/>
                  </a:solidFill>
                  <a:latin typeface="Now Bold"/>
                </a:rPr>
                <a:t>PPFB a. s.</a:t>
              </a: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6896">
            <a:off x="159498" y="8488398"/>
            <a:ext cx="1027679" cy="64276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42725" y="9630585"/>
            <a:ext cx="2037532" cy="37046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898624">
            <a:off x="622978" y="9021349"/>
            <a:ext cx="502501" cy="242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891" b="532"/>
          <a:stretch>
            <a:fillRect/>
          </a:stretch>
        </p:blipFill>
        <p:spPr>
          <a:xfrm>
            <a:off x="16456157" y="8510862"/>
            <a:ext cx="2014366" cy="1999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96" b="107"/>
          <a:stretch>
            <a:fillRect/>
          </a:stretch>
        </p:blipFill>
        <p:spPr>
          <a:xfrm>
            <a:off x="13650847" y="-246470"/>
            <a:ext cx="4819676" cy="69935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739" b="3301"/>
          <a:stretch>
            <a:fillRect/>
          </a:stretch>
        </p:blipFill>
        <p:spPr>
          <a:xfrm>
            <a:off x="0" y="9897677"/>
            <a:ext cx="505404" cy="51452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61490" y="1736162"/>
            <a:ext cx="5695931" cy="109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4"/>
              </a:lnSpc>
            </a:pPr>
            <a:r>
              <a:rPr lang="en-US" sz="6330">
                <a:solidFill>
                  <a:srgbClr val="000000"/>
                </a:solidFill>
                <a:latin typeface="Now Bold"/>
              </a:rPr>
              <a:t>Co nabízíme?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203" y="3332284"/>
            <a:ext cx="7609731" cy="695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Bold"/>
              </a:rPr>
              <a:t>Medaile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239684" y="4162324"/>
            <a:ext cx="7609731" cy="695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000000"/>
                </a:solidFill>
                <a:latin typeface="Open Sans Bold"/>
              </a:rPr>
              <a:t>Mince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701" y="6670885"/>
            <a:ext cx="7609731" cy="695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Bold"/>
              </a:rPr>
              <a:t>Dluhopisy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4609" y="5017460"/>
            <a:ext cx="7609731" cy="695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Bold"/>
              </a:rPr>
              <a:t>Cihličky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269231" y="5865758"/>
            <a:ext cx="7609731" cy="695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Bold"/>
              </a:rPr>
              <a:t>Slitky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409568">
            <a:off x="9944276" y="2586448"/>
            <a:ext cx="2120818" cy="2301031"/>
            <a:chOff x="0" y="0"/>
            <a:chExt cx="5819458" cy="63139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19394" cy="6313932"/>
            </a:xfrm>
            <a:custGeom>
              <a:avLst/>
              <a:gdLst/>
              <a:ahLst/>
              <a:cxnLst/>
              <a:rect l="l" t="t" r="r" b="b"/>
              <a:pathLst>
                <a:path w="5819394" h="6313932">
                  <a:moveTo>
                    <a:pt x="0" y="0"/>
                  </a:moveTo>
                  <a:lnTo>
                    <a:pt x="0" y="6313932"/>
                  </a:lnTo>
                  <a:lnTo>
                    <a:pt x="5819394" y="6313932"/>
                  </a:lnTo>
                  <a:lnTo>
                    <a:pt x="5819394" y="0"/>
                  </a:lnTo>
                  <a:close/>
                </a:path>
              </a:pathLst>
            </a:custGeom>
            <a:blipFill>
              <a:blip r:embed="rId5"/>
              <a:stretch>
                <a:fillRect r="-304" b="-285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1004685" y="4774760"/>
            <a:ext cx="1657581" cy="1265548"/>
            <a:chOff x="0" y="0"/>
            <a:chExt cx="4437583" cy="33880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37634" cy="3388106"/>
            </a:xfrm>
            <a:custGeom>
              <a:avLst/>
              <a:gdLst/>
              <a:ahLst/>
              <a:cxnLst/>
              <a:rect l="l" t="t" r="r" b="b"/>
              <a:pathLst>
                <a:path w="4437634" h="3388106">
                  <a:moveTo>
                    <a:pt x="0" y="0"/>
                  </a:moveTo>
                  <a:lnTo>
                    <a:pt x="0" y="3388106"/>
                  </a:lnTo>
                  <a:lnTo>
                    <a:pt x="4437634" y="3388106"/>
                  </a:lnTo>
                  <a:lnTo>
                    <a:pt x="4437634" y="0"/>
                  </a:lnTo>
                  <a:close/>
                </a:path>
              </a:pathLst>
            </a:custGeom>
            <a:blipFill>
              <a:blip r:embed="rId6"/>
              <a:stretch>
                <a:fillRect r="-367" b="-372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875865" y="5336208"/>
            <a:ext cx="1572801" cy="1175726"/>
            <a:chOff x="0" y="0"/>
            <a:chExt cx="5122177" cy="382901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22164" cy="3829050"/>
            </a:xfrm>
            <a:custGeom>
              <a:avLst/>
              <a:gdLst/>
              <a:ahLst/>
              <a:cxnLst/>
              <a:rect l="l" t="t" r="r" b="b"/>
              <a:pathLst>
                <a:path w="5122164" h="3829050">
                  <a:moveTo>
                    <a:pt x="0" y="0"/>
                  </a:moveTo>
                  <a:lnTo>
                    <a:pt x="0" y="3829050"/>
                  </a:lnTo>
                  <a:lnTo>
                    <a:pt x="5122164" y="3829050"/>
                  </a:lnTo>
                  <a:lnTo>
                    <a:pt x="5122164" y="0"/>
                  </a:lnTo>
                  <a:close/>
                </a:path>
              </a:pathLst>
            </a:custGeom>
            <a:blipFill>
              <a:blip r:embed="rId7"/>
              <a:stretch>
                <a:fillRect r="-332" b="-413"/>
              </a:stretch>
            </a:blip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204658" y="5872538"/>
            <a:ext cx="937521" cy="639395"/>
            <a:chOff x="0" y="0"/>
            <a:chExt cx="4577042" cy="312157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77080" cy="3121533"/>
            </a:xfrm>
            <a:custGeom>
              <a:avLst/>
              <a:gdLst/>
              <a:ahLst/>
              <a:cxnLst/>
              <a:rect l="l" t="t" r="r" b="b"/>
              <a:pathLst>
                <a:path w="4577080" h="3121533">
                  <a:moveTo>
                    <a:pt x="0" y="0"/>
                  </a:moveTo>
                  <a:lnTo>
                    <a:pt x="0" y="3121533"/>
                  </a:lnTo>
                  <a:lnTo>
                    <a:pt x="4577080" y="3121533"/>
                  </a:lnTo>
                  <a:lnTo>
                    <a:pt x="4577080" y="0"/>
                  </a:lnTo>
                  <a:close/>
                </a:path>
              </a:pathLst>
            </a:custGeom>
            <a:blipFill>
              <a:blip r:embed="rId8"/>
              <a:stretch>
                <a:fillRect l="-7387" t="-4332" r="-18755" b="-4612"/>
              </a:stretch>
            </a:blip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-836160">
            <a:off x="9371208" y="7290870"/>
            <a:ext cx="1515085" cy="2029459"/>
            <a:chOff x="0" y="0"/>
            <a:chExt cx="2726169" cy="365170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726182" cy="3651758"/>
            </a:xfrm>
            <a:custGeom>
              <a:avLst/>
              <a:gdLst/>
              <a:ahLst/>
              <a:cxnLst/>
              <a:rect l="l" t="t" r="r" b="b"/>
              <a:pathLst>
                <a:path w="2726182" h="3651758">
                  <a:moveTo>
                    <a:pt x="2726182" y="254"/>
                  </a:moveTo>
                  <a:lnTo>
                    <a:pt x="9525" y="0"/>
                  </a:lnTo>
                  <a:lnTo>
                    <a:pt x="254" y="0"/>
                  </a:lnTo>
                  <a:lnTo>
                    <a:pt x="0" y="3651504"/>
                  </a:lnTo>
                  <a:lnTo>
                    <a:pt x="2725928" y="3651758"/>
                  </a:lnTo>
                  <a:lnTo>
                    <a:pt x="2726182" y="898906"/>
                  </a:lnTo>
                  <a:lnTo>
                    <a:pt x="2726182" y="254"/>
                  </a:lnTo>
                  <a:close/>
                </a:path>
              </a:pathLst>
            </a:custGeom>
            <a:blipFill>
              <a:blip r:embed="rId9"/>
              <a:stretch>
                <a:fillRect r="-78" b="-78"/>
              </a:stretch>
            </a:blip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9889096" y="6968336"/>
            <a:ext cx="1634763" cy="2184342"/>
            <a:chOff x="0" y="0"/>
            <a:chExt cx="2941510" cy="393039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41574" cy="3930396"/>
            </a:xfrm>
            <a:custGeom>
              <a:avLst/>
              <a:gdLst/>
              <a:ahLst/>
              <a:cxnLst/>
              <a:rect l="l" t="t" r="r" b="b"/>
              <a:pathLst>
                <a:path w="2941574" h="3930396">
                  <a:moveTo>
                    <a:pt x="0" y="0"/>
                  </a:moveTo>
                  <a:lnTo>
                    <a:pt x="0" y="3930396"/>
                  </a:lnTo>
                  <a:lnTo>
                    <a:pt x="2941574" y="3930396"/>
                  </a:lnTo>
                  <a:lnTo>
                    <a:pt x="2941574" y="0"/>
                  </a:lnTo>
                  <a:close/>
                </a:path>
              </a:pathLst>
            </a:custGeom>
            <a:blipFill>
              <a:blip r:embed="rId10"/>
              <a:stretch>
                <a:fillRect r="-79" b="-84"/>
              </a:stretch>
            </a:blip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585122" y="5085789"/>
            <a:ext cx="1508632" cy="14354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039287" y="5082624"/>
            <a:ext cx="1391933" cy="142912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412531" y="5557247"/>
            <a:ext cx="1322723" cy="1309495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9380815" y="3365470"/>
            <a:ext cx="1502876" cy="1522009"/>
            <a:chOff x="0" y="0"/>
            <a:chExt cx="3029712" cy="306828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029712" cy="3068320"/>
            </a:xfrm>
            <a:custGeom>
              <a:avLst/>
              <a:gdLst/>
              <a:ahLst/>
              <a:cxnLst/>
              <a:rect l="l" t="t" r="r" b="b"/>
              <a:pathLst>
                <a:path w="3029712" h="3068320">
                  <a:moveTo>
                    <a:pt x="0" y="0"/>
                  </a:moveTo>
                  <a:lnTo>
                    <a:pt x="0" y="3068320"/>
                  </a:lnTo>
                  <a:lnTo>
                    <a:pt x="3029712" y="3068320"/>
                  </a:lnTo>
                  <a:lnTo>
                    <a:pt x="3029712" y="0"/>
                  </a:lnTo>
                  <a:close/>
                </a:path>
              </a:pathLst>
            </a:custGeom>
            <a:blipFill>
              <a:blip r:embed="rId14"/>
              <a:stretch>
                <a:fillRect t="-3515" r="-100" b="-4010"/>
              </a:stretch>
            </a:blip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690602">
            <a:off x="1146652" y="8558310"/>
            <a:ext cx="449304" cy="804450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407052" y="8751560"/>
            <a:ext cx="3448582" cy="1146117"/>
            <a:chOff x="0" y="0"/>
            <a:chExt cx="4598109" cy="1528157"/>
          </a:xfrm>
        </p:grpSpPr>
        <p:grpSp>
          <p:nvGrpSpPr>
            <p:cNvPr id="30" name="Group 30"/>
            <p:cNvGrpSpPr/>
            <p:nvPr/>
          </p:nvGrpSpPr>
          <p:grpSpPr>
            <a:xfrm>
              <a:off x="723206" y="451671"/>
              <a:ext cx="1076486" cy="1076486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0" y="451671"/>
              <a:ext cx="1035614" cy="1035614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517807" y="451671"/>
              <a:ext cx="1076486" cy="1076486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132272" y="0"/>
              <a:ext cx="903342" cy="903342"/>
              <a:chOff x="0" y="0"/>
              <a:chExt cx="14400530" cy="1440053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38" name="Group 38"/>
            <p:cNvGrpSpPr>
              <a:grpSpLocks noChangeAspect="1"/>
            </p:cNvGrpSpPr>
            <p:nvPr/>
          </p:nvGrpSpPr>
          <p:grpSpPr>
            <a:xfrm>
              <a:off x="517807" y="451296"/>
              <a:ext cx="1076861" cy="1076861"/>
              <a:chOff x="0" y="0"/>
              <a:chExt cx="2787650" cy="278765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1993784" y="721661"/>
              <a:ext cx="2604325" cy="58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9"/>
                </a:lnSpc>
              </a:pPr>
              <a:r>
                <a:rPr lang="en-US" sz="3109" spc="-155">
                  <a:solidFill>
                    <a:srgbClr val="545454"/>
                  </a:solidFill>
                  <a:latin typeface="Now Bold"/>
                </a:rPr>
                <a:t>PPFB a. s.</a:t>
              </a:r>
            </a:p>
          </p:txBody>
        </p:sp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76896">
            <a:off x="159498" y="8488398"/>
            <a:ext cx="1027679" cy="642766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742725" y="9630585"/>
            <a:ext cx="2037532" cy="37046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rot="-898624">
            <a:off x="622978" y="9021349"/>
            <a:ext cx="502501" cy="242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>
            <a:extLst>
              <a:ext uri="{FF2B5EF4-FFF2-40B4-BE49-F238E27FC236}">
                <a16:creationId xmlns:a16="http://schemas.microsoft.com/office/drawing/2014/main" id="{0C74B601-EDEB-62A1-D9C0-59DF98A9E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97" y="2240301"/>
            <a:ext cx="3710804" cy="402211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891" b="532"/>
          <a:stretch>
            <a:fillRect/>
          </a:stretch>
        </p:blipFill>
        <p:spPr>
          <a:xfrm>
            <a:off x="16456157" y="8510862"/>
            <a:ext cx="2014366" cy="1999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r="196" b="107"/>
          <a:stretch>
            <a:fillRect/>
          </a:stretch>
        </p:blipFill>
        <p:spPr>
          <a:xfrm>
            <a:off x="13650847" y="-232445"/>
            <a:ext cx="4819676" cy="69935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r="1739" b="3301"/>
          <a:stretch>
            <a:fillRect/>
          </a:stretch>
        </p:blipFill>
        <p:spPr>
          <a:xfrm>
            <a:off x="0" y="9897677"/>
            <a:ext cx="505404" cy="51452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73346" y="1074050"/>
            <a:ext cx="5447337" cy="1086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64"/>
              </a:lnSpc>
            </a:pPr>
            <a:r>
              <a:rPr lang="en-US" sz="6330">
                <a:solidFill>
                  <a:srgbClr val="000000"/>
                </a:solidFill>
                <a:latin typeface="Open Sans Bold"/>
              </a:rPr>
              <a:t>Medaile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373346" y="3155804"/>
            <a:ext cx="3400404" cy="3443693"/>
            <a:chOff x="0" y="0"/>
            <a:chExt cx="3029712" cy="30682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9712" cy="3068320"/>
            </a:xfrm>
            <a:custGeom>
              <a:avLst/>
              <a:gdLst/>
              <a:ahLst/>
              <a:cxnLst/>
              <a:rect l="l" t="t" r="r" b="b"/>
              <a:pathLst>
                <a:path w="3029712" h="3068320">
                  <a:moveTo>
                    <a:pt x="0" y="0"/>
                  </a:moveTo>
                  <a:lnTo>
                    <a:pt x="0" y="3068320"/>
                  </a:lnTo>
                  <a:lnTo>
                    <a:pt x="3029712" y="3068320"/>
                  </a:lnTo>
                  <a:lnTo>
                    <a:pt x="3029712" y="0"/>
                  </a:lnTo>
                  <a:close/>
                </a:path>
              </a:pathLst>
            </a:custGeom>
            <a:blipFill>
              <a:blip r:embed="rId6"/>
              <a:stretch>
                <a:fillRect t="-3515" r="-100" b="-4010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54147">
            <a:off x="4522964" y="2716043"/>
            <a:ext cx="828045" cy="6127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413124" y="2619946"/>
            <a:ext cx="566296" cy="53585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33233" y="6742060"/>
            <a:ext cx="3813969" cy="1467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5"/>
              </a:lnSpc>
            </a:pPr>
            <a:r>
              <a:rPr lang="en-US" sz="2207" dirty="0" err="1">
                <a:solidFill>
                  <a:srgbClr val="000000"/>
                </a:solidFill>
                <a:latin typeface="Open Sans Bold"/>
              </a:rPr>
              <a:t>Celoroční</a:t>
            </a:r>
            <a:r>
              <a:rPr lang="en-US" sz="2207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7" dirty="0" err="1">
                <a:solidFill>
                  <a:srgbClr val="000000"/>
                </a:solidFill>
                <a:latin typeface="Open Sans Bold"/>
              </a:rPr>
              <a:t>medaile</a:t>
            </a:r>
            <a:r>
              <a:rPr lang="en-US" sz="2207" dirty="0">
                <a:solidFill>
                  <a:srgbClr val="000000"/>
                </a:solidFill>
                <a:latin typeface="Open Sans Bold"/>
              </a:rPr>
              <a:t> </a:t>
            </a:r>
          </a:p>
          <a:p>
            <a:pPr algn="ctr">
              <a:lnSpc>
                <a:spcPts val="2865"/>
              </a:lnSpc>
            </a:pPr>
            <a:r>
              <a:rPr lang="en-US" sz="2207" dirty="0">
                <a:solidFill>
                  <a:srgbClr val="000000"/>
                </a:solidFill>
                <a:latin typeface="Open Sans Bold"/>
              </a:rPr>
              <a:t>s </a:t>
            </a:r>
            <a:r>
              <a:rPr lang="en-US" sz="2207" dirty="0" err="1">
                <a:solidFill>
                  <a:srgbClr val="000000"/>
                </a:solidFill>
                <a:latin typeface="Open Sans Bold"/>
              </a:rPr>
              <a:t>potiskem</a:t>
            </a:r>
            <a:r>
              <a:rPr lang="en-US" sz="2207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7" dirty="0" err="1">
                <a:solidFill>
                  <a:srgbClr val="000000"/>
                </a:solidFill>
                <a:latin typeface="Open Sans Bold"/>
              </a:rPr>
              <a:t>Plzně</a:t>
            </a:r>
            <a:r>
              <a:rPr lang="en-US" sz="2207" dirty="0">
                <a:solidFill>
                  <a:srgbClr val="000000"/>
                </a:solidFill>
                <a:latin typeface="Open Sans Bold"/>
              </a:rPr>
              <a:t> </a:t>
            </a:r>
          </a:p>
          <a:p>
            <a:pPr algn="ctr">
              <a:lnSpc>
                <a:spcPts val="2865"/>
              </a:lnSpc>
            </a:pPr>
            <a:r>
              <a:rPr lang="en-US" sz="2207" dirty="0">
                <a:solidFill>
                  <a:srgbClr val="000000"/>
                </a:solidFill>
                <a:latin typeface="Open Sans Bold"/>
              </a:rPr>
              <a:t>4 500 </a:t>
            </a:r>
            <a:r>
              <a:rPr lang="en-US" sz="2207" dirty="0" err="1">
                <a:solidFill>
                  <a:srgbClr val="000000"/>
                </a:solidFill>
                <a:latin typeface="Open Sans Bold"/>
              </a:rPr>
              <a:t>Kč</a:t>
            </a:r>
            <a:endParaRPr lang="en-US" sz="2207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2865"/>
              </a:lnSpc>
            </a:pPr>
            <a:r>
              <a:rPr lang="en-US" sz="2207" dirty="0">
                <a:solidFill>
                  <a:srgbClr val="000000"/>
                </a:solidFill>
                <a:latin typeface="Open Sans Light"/>
              </a:rPr>
              <a:t> bez DPH 3 719,04 </a:t>
            </a:r>
            <a:r>
              <a:rPr lang="en-US" sz="2207" dirty="0" err="1">
                <a:solidFill>
                  <a:srgbClr val="000000"/>
                </a:solidFill>
                <a:latin typeface="Open Sans Light"/>
              </a:rPr>
              <a:t>Kč</a:t>
            </a:r>
            <a:endParaRPr lang="en-US" sz="2207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91615" y="2897930"/>
            <a:ext cx="1180848" cy="257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79"/>
              </a:lnSpc>
            </a:pPr>
            <a:r>
              <a:rPr lang="en-US" sz="1879" spc="-93">
                <a:solidFill>
                  <a:srgbClr val="545454"/>
                </a:solidFill>
                <a:latin typeface="Now Bold"/>
              </a:rPr>
              <a:t>PPFB a. s.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153534" y="8301448"/>
            <a:ext cx="274365" cy="2544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235368" y="8392203"/>
            <a:ext cx="110696" cy="12723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739823" y="8246098"/>
            <a:ext cx="538440" cy="346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5"/>
              </a:lnSpc>
            </a:pPr>
            <a:r>
              <a:rPr lang="en-US" sz="2207">
                <a:solidFill>
                  <a:srgbClr val="000000"/>
                </a:solidFill>
                <a:latin typeface="Open Sans Bold"/>
              </a:rPr>
              <a:t>4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583307" y="8300798"/>
            <a:ext cx="274978" cy="2550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665324" y="8391756"/>
            <a:ext cx="110943" cy="12752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8644063" y="2824864"/>
            <a:ext cx="3631583" cy="393624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8746367" y="6777529"/>
            <a:ext cx="5923894" cy="1467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212" dirty="0" err="1">
                <a:solidFill>
                  <a:srgbClr val="000000"/>
                </a:solidFill>
                <a:latin typeface="Open Sans Bold"/>
              </a:rPr>
              <a:t>Pamětní</a:t>
            </a:r>
            <a:r>
              <a:rPr lang="en-US" sz="221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12" dirty="0" err="1">
                <a:solidFill>
                  <a:srgbClr val="000000"/>
                </a:solidFill>
                <a:latin typeface="Open Sans Bold"/>
              </a:rPr>
              <a:t>zlatá</a:t>
            </a:r>
            <a:r>
              <a:rPr lang="en-US" sz="221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12" dirty="0" err="1">
                <a:solidFill>
                  <a:srgbClr val="000000"/>
                </a:solidFill>
                <a:latin typeface="Open Sans Bold"/>
              </a:rPr>
              <a:t>medaile</a:t>
            </a:r>
            <a:endParaRPr lang="en-US" sz="2212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2871"/>
              </a:lnSpc>
            </a:pPr>
            <a:r>
              <a:rPr lang="en-US" sz="221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12" dirty="0" err="1">
                <a:solidFill>
                  <a:srgbClr val="000000"/>
                </a:solidFill>
                <a:latin typeface="Open Sans Bold"/>
              </a:rPr>
              <a:t>na</a:t>
            </a:r>
            <a:r>
              <a:rPr lang="en-US" sz="221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12" dirty="0" err="1">
                <a:solidFill>
                  <a:srgbClr val="000000"/>
                </a:solidFill>
                <a:latin typeface="Open Sans Bold"/>
              </a:rPr>
              <a:t>počest</a:t>
            </a:r>
            <a:r>
              <a:rPr lang="en-US" sz="221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12" dirty="0" err="1">
                <a:solidFill>
                  <a:srgbClr val="000000"/>
                </a:solidFill>
                <a:latin typeface="Open Sans Bold"/>
              </a:rPr>
              <a:t>Metropolitní</a:t>
            </a:r>
            <a:r>
              <a:rPr lang="cs-CZ" sz="2212" dirty="0">
                <a:solidFill>
                  <a:srgbClr val="000000"/>
                </a:solidFill>
                <a:latin typeface="Open Sans Bold"/>
              </a:rPr>
              <a:t> univerzitní</a:t>
            </a:r>
            <a:r>
              <a:rPr lang="en-US" sz="221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12" dirty="0" err="1">
                <a:solidFill>
                  <a:srgbClr val="000000"/>
                </a:solidFill>
                <a:latin typeface="Open Sans Bold"/>
              </a:rPr>
              <a:t>banky</a:t>
            </a:r>
            <a:endParaRPr lang="en-US" sz="2212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2871"/>
              </a:lnSpc>
            </a:pPr>
            <a:r>
              <a:rPr lang="en-US" sz="2212" dirty="0">
                <a:solidFill>
                  <a:srgbClr val="000000"/>
                </a:solidFill>
                <a:latin typeface="Open Sans Bold"/>
              </a:rPr>
              <a:t>4 500 </a:t>
            </a:r>
            <a:r>
              <a:rPr lang="en-US" sz="2212" dirty="0" err="1">
                <a:solidFill>
                  <a:srgbClr val="000000"/>
                </a:solidFill>
                <a:latin typeface="Open Sans Bold"/>
              </a:rPr>
              <a:t>Kč</a:t>
            </a:r>
            <a:endParaRPr lang="en-US" sz="2212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2871"/>
              </a:lnSpc>
            </a:pPr>
            <a:r>
              <a:rPr lang="en-US" sz="2212" dirty="0">
                <a:solidFill>
                  <a:srgbClr val="000000"/>
                </a:solidFill>
                <a:latin typeface="Open Sans Light"/>
              </a:rPr>
              <a:t> bez DPH 3 719,04 </a:t>
            </a:r>
            <a:r>
              <a:rPr lang="en-US" sz="2212" dirty="0" err="1">
                <a:solidFill>
                  <a:srgbClr val="000000"/>
                </a:solidFill>
                <a:latin typeface="Open Sans Light"/>
              </a:rPr>
              <a:t>Kč</a:t>
            </a:r>
            <a:endParaRPr lang="en-US" sz="221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168671" y="8245367"/>
            <a:ext cx="539643" cy="34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212">
                <a:solidFill>
                  <a:srgbClr val="000000"/>
                </a:solidFill>
                <a:latin typeface="Open Sans Bold"/>
              </a:rPr>
              <a:t>4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90602">
            <a:off x="1146652" y="8558310"/>
            <a:ext cx="449304" cy="80445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407052" y="8751560"/>
            <a:ext cx="3448582" cy="1146117"/>
            <a:chOff x="0" y="0"/>
            <a:chExt cx="4598109" cy="1528157"/>
          </a:xfrm>
        </p:grpSpPr>
        <p:grpSp>
          <p:nvGrpSpPr>
            <p:cNvPr id="23" name="Group 23"/>
            <p:cNvGrpSpPr/>
            <p:nvPr/>
          </p:nvGrpSpPr>
          <p:grpSpPr>
            <a:xfrm>
              <a:off x="723206" y="451671"/>
              <a:ext cx="1076486" cy="1076486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0" y="451671"/>
              <a:ext cx="1035614" cy="103561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517807" y="451671"/>
              <a:ext cx="1076486" cy="1076486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132272" y="0"/>
              <a:ext cx="903342" cy="903342"/>
              <a:chOff x="0" y="0"/>
              <a:chExt cx="14400530" cy="1440053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517807" y="451296"/>
              <a:ext cx="1076861" cy="1076861"/>
              <a:chOff x="0" y="0"/>
              <a:chExt cx="2787650" cy="278765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1993784" y="721661"/>
              <a:ext cx="2604325" cy="58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9"/>
                </a:lnSpc>
              </a:pPr>
              <a:r>
                <a:rPr lang="en-US" sz="3109" spc="-155">
                  <a:solidFill>
                    <a:srgbClr val="545454"/>
                  </a:solidFill>
                  <a:latin typeface="Now Bold"/>
                </a:rPr>
                <a:t>PPFB a. s.</a:t>
              </a:r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6896">
            <a:off x="159498" y="8488398"/>
            <a:ext cx="1027679" cy="642766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42725" y="9630585"/>
            <a:ext cx="2037532" cy="37046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 rot="-898624">
            <a:off x="622978" y="9021349"/>
            <a:ext cx="502501" cy="242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891" b="532"/>
          <a:stretch>
            <a:fillRect/>
          </a:stretch>
        </p:blipFill>
        <p:spPr>
          <a:xfrm>
            <a:off x="16456157" y="8510862"/>
            <a:ext cx="2014366" cy="1999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96" b="107"/>
          <a:stretch>
            <a:fillRect/>
          </a:stretch>
        </p:blipFill>
        <p:spPr>
          <a:xfrm>
            <a:off x="13650847" y="-232445"/>
            <a:ext cx="4819676" cy="69935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739" b="3301"/>
          <a:stretch>
            <a:fillRect/>
          </a:stretch>
        </p:blipFill>
        <p:spPr>
          <a:xfrm>
            <a:off x="0" y="9897677"/>
            <a:ext cx="505404" cy="5145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12000"/>
          </a:blip>
          <a:srcRect/>
          <a:stretch>
            <a:fillRect/>
          </a:stretch>
        </p:blipFill>
        <p:spPr>
          <a:xfrm>
            <a:off x="7977308" y="-39209"/>
            <a:ext cx="5516915" cy="66070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12000"/>
          </a:blip>
          <a:srcRect b="4788"/>
          <a:stretch>
            <a:fillRect/>
          </a:stretch>
        </p:blipFill>
        <p:spPr>
          <a:xfrm>
            <a:off x="2169818" y="-39209"/>
            <a:ext cx="5516915" cy="62907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12000"/>
          </a:blip>
          <a:srcRect/>
          <a:stretch>
            <a:fillRect/>
          </a:stretch>
        </p:blipFill>
        <p:spPr>
          <a:xfrm>
            <a:off x="-3295968" y="-355565"/>
            <a:ext cx="5516915" cy="660708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373346" y="1074050"/>
            <a:ext cx="5447337" cy="2210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64"/>
              </a:lnSpc>
            </a:pPr>
            <a:r>
              <a:rPr lang="en-US" sz="6330">
                <a:solidFill>
                  <a:srgbClr val="000000"/>
                </a:solidFill>
                <a:latin typeface="Open Sans Bold"/>
              </a:rPr>
              <a:t>Sváteční medaile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07422" y="6987415"/>
            <a:ext cx="4070077" cy="1568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7"/>
              </a:lnSpc>
            </a:pPr>
            <a:r>
              <a:rPr lang="en-US" sz="2355" dirty="0" err="1">
                <a:solidFill>
                  <a:srgbClr val="000000"/>
                </a:solidFill>
                <a:latin typeface="Open Sans Bold"/>
              </a:rPr>
              <a:t>Sváteční</a:t>
            </a:r>
            <a:r>
              <a:rPr lang="en-US" sz="2355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55" dirty="0" err="1">
                <a:solidFill>
                  <a:srgbClr val="000000"/>
                </a:solidFill>
                <a:latin typeface="Open Sans Bold"/>
              </a:rPr>
              <a:t>zlaté</a:t>
            </a:r>
            <a:r>
              <a:rPr lang="en-US" sz="2355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55" dirty="0" err="1">
                <a:solidFill>
                  <a:srgbClr val="000000"/>
                </a:solidFill>
                <a:latin typeface="Open Sans Bold"/>
              </a:rPr>
              <a:t>medaile</a:t>
            </a:r>
            <a:r>
              <a:rPr lang="en-US" sz="2355" dirty="0">
                <a:solidFill>
                  <a:srgbClr val="000000"/>
                </a:solidFill>
                <a:latin typeface="Open Sans Bold"/>
              </a:rPr>
              <a:t> </a:t>
            </a:r>
          </a:p>
          <a:p>
            <a:pPr algn="ctr">
              <a:lnSpc>
                <a:spcPts val="3057"/>
              </a:lnSpc>
            </a:pPr>
            <a:r>
              <a:rPr lang="en-US" sz="2355" dirty="0">
                <a:solidFill>
                  <a:srgbClr val="000000"/>
                </a:solidFill>
                <a:latin typeface="Open Sans Bold"/>
              </a:rPr>
              <a:t>s </a:t>
            </a:r>
            <a:r>
              <a:rPr lang="en-US" sz="2355" dirty="0" err="1">
                <a:solidFill>
                  <a:srgbClr val="000000"/>
                </a:solidFill>
                <a:latin typeface="Open Sans Bold"/>
              </a:rPr>
              <a:t>vánočním</a:t>
            </a:r>
            <a:r>
              <a:rPr lang="en-US" sz="2355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55" dirty="0" err="1">
                <a:solidFill>
                  <a:srgbClr val="000000"/>
                </a:solidFill>
                <a:latin typeface="Open Sans Bold"/>
              </a:rPr>
              <a:t>motivem</a:t>
            </a:r>
            <a:endParaRPr lang="en-US" sz="2355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3057"/>
              </a:lnSpc>
            </a:pPr>
            <a:r>
              <a:rPr lang="en-US" sz="2355" dirty="0">
                <a:solidFill>
                  <a:srgbClr val="000000"/>
                </a:solidFill>
                <a:latin typeface="Open Sans Bold"/>
              </a:rPr>
              <a:t>4 500 </a:t>
            </a:r>
            <a:r>
              <a:rPr lang="en-US" sz="2355" dirty="0" err="1">
                <a:solidFill>
                  <a:srgbClr val="000000"/>
                </a:solidFill>
                <a:latin typeface="Open Sans Bold"/>
              </a:rPr>
              <a:t>Kč</a:t>
            </a:r>
            <a:endParaRPr lang="en-US" sz="2355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3057"/>
              </a:lnSpc>
            </a:pPr>
            <a:r>
              <a:rPr lang="en-US" sz="2355" dirty="0">
                <a:solidFill>
                  <a:srgbClr val="000000"/>
                </a:solidFill>
                <a:latin typeface="Open Sans Light"/>
              </a:rPr>
              <a:t> bez DPH 3 719,04 </a:t>
            </a:r>
            <a:r>
              <a:rPr lang="en-US" sz="2355" dirty="0" err="1">
                <a:solidFill>
                  <a:srgbClr val="000000"/>
                </a:solidFill>
                <a:latin typeface="Open Sans Light"/>
              </a:rPr>
              <a:t>Kč</a:t>
            </a:r>
            <a:endParaRPr lang="en-US" sz="2355" dirty="0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41370" y="2385014"/>
            <a:ext cx="7805260" cy="49343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56670" y="8650237"/>
            <a:ext cx="292789" cy="2715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44000" y="8747086"/>
            <a:ext cx="118129" cy="1357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690602">
            <a:off x="1146652" y="8558310"/>
            <a:ext cx="449304" cy="80445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07052" y="8751560"/>
            <a:ext cx="3448582" cy="1146117"/>
            <a:chOff x="0" y="0"/>
            <a:chExt cx="4598109" cy="1528157"/>
          </a:xfrm>
        </p:grpSpPr>
        <p:grpSp>
          <p:nvGrpSpPr>
            <p:cNvPr id="15" name="Group 15"/>
            <p:cNvGrpSpPr/>
            <p:nvPr/>
          </p:nvGrpSpPr>
          <p:grpSpPr>
            <a:xfrm>
              <a:off x="723206" y="451671"/>
              <a:ext cx="1076486" cy="1076486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0" y="451671"/>
              <a:ext cx="1035614" cy="103561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517807" y="451671"/>
              <a:ext cx="1076486" cy="1076486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132272" y="0"/>
              <a:ext cx="903342" cy="903342"/>
              <a:chOff x="0" y="0"/>
              <a:chExt cx="14400530" cy="1440053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517807" y="451296"/>
              <a:ext cx="1076861" cy="1076861"/>
              <a:chOff x="0" y="0"/>
              <a:chExt cx="2787650" cy="278765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1993784" y="721661"/>
              <a:ext cx="2604325" cy="58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9"/>
                </a:lnSpc>
              </a:pPr>
              <a:r>
                <a:rPr lang="en-US" sz="3109" spc="-155">
                  <a:solidFill>
                    <a:srgbClr val="545454"/>
                  </a:solidFill>
                  <a:latin typeface="Now Bold"/>
                </a:rPr>
                <a:t>PPFB a. s.</a:t>
              </a: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6896">
            <a:off x="159498" y="8488398"/>
            <a:ext cx="1027679" cy="64276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742725" y="9630585"/>
            <a:ext cx="2037532" cy="37046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-898624">
            <a:off x="622978" y="9021349"/>
            <a:ext cx="502501" cy="24245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4209803">
            <a:off x="6113004" y="6453379"/>
            <a:ext cx="890324" cy="605421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8615179" y="8592449"/>
            <a:ext cx="574596" cy="36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7"/>
              </a:lnSpc>
            </a:pPr>
            <a:r>
              <a:rPr lang="en-US" sz="2355">
                <a:solidFill>
                  <a:srgbClr val="000000"/>
                </a:solidFill>
                <a:latin typeface="Open Sans Bold"/>
              </a:rPr>
              <a:t>4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920261">
            <a:off x="10984346" y="6462777"/>
            <a:ext cx="890324" cy="605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891" b="532"/>
          <a:stretch>
            <a:fillRect/>
          </a:stretch>
        </p:blipFill>
        <p:spPr>
          <a:xfrm>
            <a:off x="16456157" y="8510862"/>
            <a:ext cx="2014366" cy="1999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96" b="107"/>
          <a:stretch>
            <a:fillRect/>
          </a:stretch>
        </p:blipFill>
        <p:spPr>
          <a:xfrm>
            <a:off x="13650847" y="-232445"/>
            <a:ext cx="4819676" cy="69935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739" b="3301"/>
          <a:stretch>
            <a:fillRect/>
          </a:stretch>
        </p:blipFill>
        <p:spPr>
          <a:xfrm>
            <a:off x="0" y="9897677"/>
            <a:ext cx="505404" cy="51452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33550" y="1036913"/>
            <a:ext cx="4811169" cy="1086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64"/>
              </a:lnSpc>
            </a:pPr>
            <a:r>
              <a:rPr lang="en-US" sz="6330">
                <a:solidFill>
                  <a:srgbClr val="000000"/>
                </a:solidFill>
                <a:latin typeface="Open Sans Bold"/>
              </a:rPr>
              <a:t>Drahé kovy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793310" y="3009627"/>
            <a:ext cx="3833881" cy="2927134"/>
            <a:chOff x="0" y="0"/>
            <a:chExt cx="4437583" cy="33880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7634" cy="3388106"/>
            </a:xfrm>
            <a:custGeom>
              <a:avLst/>
              <a:gdLst/>
              <a:ahLst/>
              <a:cxnLst/>
              <a:rect l="l" t="t" r="r" b="b"/>
              <a:pathLst>
                <a:path w="4437634" h="3388106">
                  <a:moveTo>
                    <a:pt x="0" y="0"/>
                  </a:moveTo>
                  <a:lnTo>
                    <a:pt x="0" y="3388106"/>
                  </a:lnTo>
                  <a:lnTo>
                    <a:pt x="4437634" y="3388106"/>
                  </a:lnTo>
                  <a:lnTo>
                    <a:pt x="4437634" y="0"/>
                  </a:lnTo>
                  <a:close/>
                </a:path>
              </a:pathLst>
            </a:custGeom>
            <a:blipFill>
              <a:blip r:embed="rId5"/>
              <a:stretch>
                <a:fillRect r="-367" b="-372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412397" y="4041729"/>
            <a:ext cx="3637792" cy="2719381"/>
            <a:chOff x="0" y="0"/>
            <a:chExt cx="5122177" cy="38290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22164" cy="3829050"/>
            </a:xfrm>
            <a:custGeom>
              <a:avLst/>
              <a:gdLst/>
              <a:ahLst/>
              <a:cxnLst/>
              <a:rect l="l" t="t" r="r" b="b"/>
              <a:pathLst>
                <a:path w="5122164" h="3829050">
                  <a:moveTo>
                    <a:pt x="0" y="0"/>
                  </a:moveTo>
                  <a:lnTo>
                    <a:pt x="0" y="3829050"/>
                  </a:lnTo>
                  <a:lnTo>
                    <a:pt x="5122164" y="3829050"/>
                  </a:lnTo>
                  <a:lnTo>
                    <a:pt x="5122164" y="0"/>
                  </a:lnTo>
                  <a:close/>
                </a:path>
              </a:pathLst>
            </a:custGeom>
            <a:blipFill>
              <a:blip r:embed="rId6"/>
              <a:stretch>
                <a:fillRect r="-332" b="-413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831239" y="3168898"/>
            <a:ext cx="3824879" cy="2608591"/>
            <a:chOff x="0" y="0"/>
            <a:chExt cx="4577042" cy="31215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77080" cy="3121533"/>
            </a:xfrm>
            <a:custGeom>
              <a:avLst/>
              <a:gdLst/>
              <a:ahLst/>
              <a:cxnLst/>
              <a:rect l="l" t="t" r="r" b="b"/>
              <a:pathLst>
                <a:path w="4577080" h="3121533">
                  <a:moveTo>
                    <a:pt x="0" y="0"/>
                  </a:moveTo>
                  <a:lnTo>
                    <a:pt x="0" y="3121533"/>
                  </a:lnTo>
                  <a:lnTo>
                    <a:pt x="4577080" y="3121533"/>
                  </a:lnTo>
                  <a:lnTo>
                    <a:pt x="4577080" y="0"/>
                  </a:lnTo>
                  <a:close/>
                </a:path>
              </a:pathLst>
            </a:custGeom>
            <a:blipFill>
              <a:blip r:embed="rId7"/>
              <a:stretch>
                <a:fillRect l="-7387" t="-4332" r="-18755" b="-4612"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19933" y="5909984"/>
            <a:ext cx="234321" cy="2173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89824" y="5987493"/>
            <a:ext cx="94540" cy="1086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19933" y="6253853"/>
            <a:ext cx="234321" cy="2173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89824" y="6331362"/>
            <a:ext cx="94540" cy="1086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19933" y="6593942"/>
            <a:ext cx="234321" cy="2173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89824" y="6671451"/>
            <a:ext cx="94540" cy="1086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19933" y="6934031"/>
            <a:ext cx="234321" cy="2173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89824" y="7011541"/>
            <a:ext cx="94540" cy="108666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526122" y="6877454"/>
            <a:ext cx="3372918" cy="300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6"/>
              </a:lnSpc>
            </a:pPr>
            <a:r>
              <a:rPr lang="en-US" sz="1804" dirty="0">
                <a:solidFill>
                  <a:srgbClr val="000000"/>
                </a:solidFill>
                <a:latin typeface="Open Sans Light"/>
              </a:rPr>
              <a:t>1 170 000 </a:t>
            </a:r>
            <a:r>
              <a:rPr lang="en-US" sz="1804" dirty="0" err="1">
                <a:solidFill>
                  <a:srgbClr val="000000"/>
                </a:solidFill>
                <a:latin typeface="Open Sans Light"/>
              </a:rPr>
              <a:t>Kč</a:t>
            </a:r>
            <a:r>
              <a:rPr lang="en-US" sz="1804" dirty="0">
                <a:solidFill>
                  <a:srgbClr val="000000"/>
                </a:solidFill>
                <a:latin typeface="Open Sans Light"/>
              </a:rPr>
              <a:t> | 0</a:t>
            </a:r>
            <a:r>
              <a:rPr lang="cs-CZ" sz="1804" dirty="0">
                <a:solidFill>
                  <a:srgbClr val="000000"/>
                </a:solidFill>
                <a:latin typeface="Open Sans Light"/>
              </a:rPr>
              <a:t> %</a:t>
            </a:r>
            <a:r>
              <a:rPr lang="en-US" sz="1804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804" dirty="0" err="1">
                <a:solidFill>
                  <a:srgbClr val="000000"/>
                </a:solidFill>
                <a:latin typeface="Open Sans Light"/>
              </a:rPr>
              <a:t>sazba</a:t>
            </a:r>
            <a:r>
              <a:rPr lang="en-US" sz="1804" dirty="0">
                <a:solidFill>
                  <a:srgbClr val="000000"/>
                </a:solidFill>
                <a:latin typeface="Open Sans Light"/>
              </a:rPr>
              <a:t> DPH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16522" y="6540730"/>
            <a:ext cx="3182518" cy="300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6"/>
              </a:lnSpc>
            </a:pPr>
            <a:r>
              <a:rPr lang="en-US" sz="1804" dirty="0">
                <a:solidFill>
                  <a:srgbClr val="000000"/>
                </a:solidFill>
                <a:latin typeface="Open Sans Light"/>
              </a:rPr>
              <a:t>586 000 </a:t>
            </a:r>
            <a:r>
              <a:rPr lang="en-US" sz="1804" dirty="0" err="1">
                <a:solidFill>
                  <a:srgbClr val="000000"/>
                </a:solidFill>
                <a:latin typeface="Open Sans Light"/>
              </a:rPr>
              <a:t>Kč</a:t>
            </a:r>
            <a:r>
              <a:rPr lang="en-US" sz="1804" dirty="0">
                <a:solidFill>
                  <a:srgbClr val="000000"/>
                </a:solidFill>
                <a:latin typeface="Open Sans Light"/>
              </a:rPr>
              <a:t> | 0</a:t>
            </a:r>
            <a:r>
              <a:rPr lang="cs-CZ" sz="1804" dirty="0">
                <a:solidFill>
                  <a:srgbClr val="000000"/>
                </a:solidFill>
                <a:latin typeface="Open Sans Light"/>
              </a:rPr>
              <a:t> %</a:t>
            </a:r>
            <a:r>
              <a:rPr lang="en-US" sz="1804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804" dirty="0" err="1">
                <a:solidFill>
                  <a:srgbClr val="000000"/>
                </a:solidFill>
                <a:latin typeface="Open Sans Light"/>
              </a:rPr>
              <a:t>sazba</a:t>
            </a:r>
            <a:r>
              <a:rPr lang="en-US" sz="1804" dirty="0">
                <a:solidFill>
                  <a:srgbClr val="000000"/>
                </a:solidFill>
                <a:latin typeface="Open Sans Light"/>
              </a:rPr>
              <a:t> DPH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16521" y="6201923"/>
            <a:ext cx="3182519" cy="300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6"/>
              </a:lnSpc>
            </a:pPr>
            <a:r>
              <a:rPr lang="en-US" sz="1804" dirty="0">
                <a:solidFill>
                  <a:srgbClr val="000000"/>
                </a:solidFill>
                <a:latin typeface="Open Sans Light"/>
              </a:rPr>
              <a:t>293 000 </a:t>
            </a:r>
            <a:r>
              <a:rPr lang="en-US" sz="1804" dirty="0" err="1">
                <a:solidFill>
                  <a:srgbClr val="000000"/>
                </a:solidFill>
                <a:latin typeface="Open Sans Light"/>
              </a:rPr>
              <a:t>Kč</a:t>
            </a:r>
            <a:r>
              <a:rPr lang="en-US" sz="1804" dirty="0">
                <a:solidFill>
                  <a:srgbClr val="000000"/>
                </a:solidFill>
                <a:latin typeface="Open Sans Light"/>
              </a:rPr>
              <a:t> | 0</a:t>
            </a:r>
            <a:r>
              <a:rPr lang="cs-CZ" sz="1804" dirty="0">
                <a:solidFill>
                  <a:srgbClr val="000000"/>
                </a:solidFill>
                <a:latin typeface="Open Sans Light"/>
              </a:rPr>
              <a:t> %</a:t>
            </a:r>
            <a:r>
              <a:rPr lang="en-US" sz="1804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804" dirty="0" err="1">
                <a:solidFill>
                  <a:srgbClr val="000000"/>
                </a:solidFill>
                <a:latin typeface="Open Sans Light"/>
              </a:rPr>
              <a:t>sazba</a:t>
            </a:r>
            <a:r>
              <a:rPr lang="en-US" sz="1804" dirty="0">
                <a:solidFill>
                  <a:srgbClr val="000000"/>
                </a:solidFill>
                <a:latin typeface="Open Sans Light"/>
              </a:rPr>
              <a:t> DPH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16522" y="5866481"/>
            <a:ext cx="3182520" cy="300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6"/>
              </a:lnSpc>
            </a:pPr>
            <a:r>
              <a:rPr lang="en-US" sz="1804" dirty="0">
                <a:solidFill>
                  <a:srgbClr val="000000"/>
                </a:solidFill>
                <a:latin typeface="Open Sans Light"/>
              </a:rPr>
              <a:t>118 000 </a:t>
            </a:r>
            <a:r>
              <a:rPr lang="en-US" sz="1804" dirty="0" err="1">
                <a:solidFill>
                  <a:srgbClr val="000000"/>
                </a:solidFill>
                <a:latin typeface="Open Sans Light"/>
              </a:rPr>
              <a:t>Kč</a:t>
            </a:r>
            <a:r>
              <a:rPr lang="en-US" sz="1804" dirty="0">
                <a:solidFill>
                  <a:srgbClr val="000000"/>
                </a:solidFill>
                <a:latin typeface="Open Sans Light"/>
              </a:rPr>
              <a:t> | 0</a:t>
            </a:r>
            <a:r>
              <a:rPr lang="cs-CZ" sz="1804" dirty="0">
                <a:solidFill>
                  <a:srgbClr val="000000"/>
                </a:solidFill>
                <a:latin typeface="Open Sans Light"/>
              </a:rPr>
              <a:t> %</a:t>
            </a:r>
            <a:r>
              <a:rPr lang="en-US" sz="1804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804" dirty="0" err="1">
                <a:solidFill>
                  <a:srgbClr val="000000"/>
                </a:solidFill>
                <a:latin typeface="Open Sans Light"/>
              </a:rPr>
              <a:t>sazba</a:t>
            </a:r>
            <a:r>
              <a:rPr lang="en-US" sz="1804" dirty="0">
                <a:solidFill>
                  <a:srgbClr val="000000"/>
                </a:solidFill>
                <a:latin typeface="Open Sans Light"/>
              </a:rPr>
              <a:t> DPH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85827" y="5866481"/>
            <a:ext cx="803996" cy="30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6"/>
              </a:lnSpc>
            </a:pPr>
            <a:r>
              <a:rPr lang="en-US" sz="1804">
                <a:solidFill>
                  <a:srgbClr val="000000"/>
                </a:solidFill>
                <a:latin typeface="Open Sans Light"/>
              </a:rPr>
              <a:t>100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5827" y="6197275"/>
            <a:ext cx="803996" cy="30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6"/>
              </a:lnSpc>
            </a:pPr>
            <a:r>
              <a:rPr lang="en-US" sz="1804">
                <a:solidFill>
                  <a:srgbClr val="000000"/>
                </a:solidFill>
                <a:latin typeface="Open Sans Light"/>
              </a:rPr>
              <a:t>250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85827" y="6560541"/>
            <a:ext cx="803996" cy="30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6"/>
              </a:lnSpc>
            </a:pPr>
            <a:r>
              <a:rPr lang="en-US" sz="1804">
                <a:solidFill>
                  <a:srgbClr val="000000"/>
                </a:solidFill>
                <a:latin typeface="Open Sans Light"/>
              </a:rPr>
              <a:t>500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15937" y="6891165"/>
            <a:ext cx="803996" cy="30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6"/>
              </a:lnSpc>
            </a:pPr>
            <a:r>
              <a:rPr lang="en-US" sz="1804" dirty="0">
                <a:solidFill>
                  <a:srgbClr val="000000"/>
                </a:solidFill>
                <a:latin typeface="Open Sans Light"/>
              </a:rPr>
              <a:t>1</a:t>
            </a:r>
            <a:r>
              <a:rPr lang="cs-CZ" sz="1804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804" dirty="0">
                <a:solidFill>
                  <a:srgbClr val="000000"/>
                </a:solidFill>
                <a:latin typeface="Open Sans Light"/>
              </a:rPr>
              <a:t>000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547300" y="7587996"/>
            <a:ext cx="238814" cy="2215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18531" y="7666991"/>
            <a:ext cx="96352" cy="11075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547300" y="7938458"/>
            <a:ext cx="238814" cy="2215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18531" y="8017454"/>
            <a:ext cx="96352" cy="11075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547300" y="8285068"/>
            <a:ext cx="238814" cy="2215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18531" y="8364063"/>
            <a:ext cx="96352" cy="11075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547300" y="8631678"/>
            <a:ext cx="238814" cy="2215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18531" y="8710673"/>
            <a:ext cx="96352" cy="110750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7622741" y="7530881"/>
            <a:ext cx="3015809" cy="307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sz="1838">
                <a:solidFill>
                  <a:srgbClr val="000000"/>
                </a:solidFill>
                <a:latin typeface="Open Sans Light"/>
              </a:rPr>
              <a:t>6 500 Kč | bez DPH 5 372 Kč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799119" y="7544207"/>
            <a:ext cx="819412" cy="307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sz="1838">
                <a:solidFill>
                  <a:srgbClr val="000000"/>
                </a:solidFill>
                <a:latin typeface="Open Sans Light"/>
              </a:rPr>
              <a:t>250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799119" y="7881344"/>
            <a:ext cx="819412" cy="307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sz="1838">
                <a:solidFill>
                  <a:srgbClr val="000000"/>
                </a:solidFill>
                <a:latin typeface="Open Sans Light"/>
              </a:rPr>
              <a:t>500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727888" y="8251574"/>
            <a:ext cx="819412" cy="310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sz="1838" dirty="0">
                <a:solidFill>
                  <a:srgbClr val="000000"/>
                </a:solidFill>
                <a:latin typeface="Open Sans Light"/>
              </a:rPr>
              <a:t>1</a:t>
            </a:r>
            <a:r>
              <a:rPr lang="cs-CZ" sz="1838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838" dirty="0">
                <a:solidFill>
                  <a:srgbClr val="000000"/>
                </a:solidFill>
                <a:latin typeface="Open Sans Light"/>
              </a:rPr>
              <a:t>000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727888" y="8588537"/>
            <a:ext cx="819412" cy="310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sz="1838" dirty="0">
                <a:solidFill>
                  <a:srgbClr val="000000"/>
                </a:solidFill>
                <a:latin typeface="Open Sans Light"/>
              </a:rPr>
              <a:t>3</a:t>
            </a:r>
            <a:r>
              <a:rPr lang="cs-CZ" sz="1838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838" dirty="0">
                <a:solidFill>
                  <a:srgbClr val="000000"/>
                </a:solidFill>
                <a:latin typeface="Open Sans Light"/>
              </a:rPr>
              <a:t>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489421" y="7881344"/>
            <a:ext cx="3221720" cy="307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sz="1838">
                <a:solidFill>
                  <a:srgbClr val="000000"/>
                </a:solidFill>
                <a:latin typeface="Open Sans Light"/>
              </a:rPr>
              <a:t>12 100 Kč | bez DPH 10 000Kč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489421" y="8251574"/>
            <a:ext cx="3221720" cy="307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sz="1838">
                <a:solidFill>
                  <a:srgbClr val="000000"/>
                </a:solidFill>
                <a:latin typeface="Open Sans Light"/>
              </a:rPr>
              <a:t>21 780 Kč | bez DPH 18 000Kč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356100" y="8598184"/>
            <a:ext cx="3355040" cy="307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sz="1838">
                <a:solidFill>
                  <a:srgbClr val="000000"/>
                </a:solidFill>
                <a:latin typeface="Open Sans Light"/>
              </a:rPr>
              <a:t>106 480 Kč | bez DPH 18 000Kč</a:t>
            </a: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50607" y="5870411"/>
            <a:ext cx="236032" cy="21892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21007" y="5948487"/>
            <a:ext cx="95230" cy="10946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50607" y="6216791"/>
            <a:ext cx="236032" cy="21892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21007" y="6294867"/>
            <a:ext cx="95230" cy="10946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50607" y="6559364"/>
            <a:ext cx="236032" cy="21892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21007" y="6637439"/>
            <a:ext cx="95230" cy="109460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50607" y="6901936"/>
            <a:ext cx="236032" cy="218920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21007" y="6980012"/>
            <a:ext cx="95230" cy="109460"/>
          </a:xfrm>
          <a:prstGeom prst="rect">
            <a:avLst/>
          </a:prstGeom>
        </p:spPr>
      </p:pic>
      <p:sp>
        <p:nvSpPr>
          <p:cNvPr id="52" name="TextBox 52"/>
          <p:cNvSpPr txBox="1"/>
          <p:nvPr/>
        </p:nvSpPr>
        <p:spPr>
          <a:xfrm>
            <a:off x="12513520" y="5813629"/>
            <a:ext cx="3221780" cy="30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1817" dirty="0">
                <a:solidFill>
                  <a:srgbClr val="000000"/>
                </a:solidFill>
                <a:latin typeface="Open Sans Light"/>
              </a:rPr>
              <a:t>6 500 </a:t>
            </a:r>
            <a:r>
              <a:rPr lang="en-US" sz="1817" dirty="0" err="1">
                <a:solidFill>
                  <a:srgbClr val="000000"/>
                </a:solidFill>
                <a:latin typeface="Open Sans Light"/>
              </a:rPr>
              <a:t>Kč</a:t>
            </a:r>
            <a:r>
              <a:rPr lang="en-US" sz="1817" dirty="0">
                <a:solidFill>
                  <a:srgbClr val="000000"/>
                </a:solidFill>
                <a:latin typeface="Open Sans Light"/>
              </a:rPr>
              <a:t> | bez DPH 5 372 </a:t>
            </a:r>
            <a:r>
              <a:rPr lang="en-US" sz="1817" dirty="0" err="1">
                <a:solidFill>
                  <a:srgbClr val="000000"/>
                </a:solidFill>
                <a:latin typeface="Open Sans Light"/>
              </a:rPr>
              <a:t>Kč</a:t>
            </a:r>
            <a:endParaRPr lang="en-US" sz="1817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0711140" y="5826800"/>
            <a:ext cx="809867" cy="303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1817">
                <a:solidFill>
                  <a:srgbClr val="000000"/>
                </a:solidFill>
                <a:latin typeface="Open Sans Light"/>
              </a:rPr>
              <a:t>250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0711140" y="6160010"/>
            <a:ext cx="809867" cy="303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1817">
                <a:solidFill>
                  <a:srgbClr val="000000"/>
                </a:solidFill>
                <a:latin typeface="Open Sans Light"/>
              </a:rPr>
              <a:t>500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0640739" y="6525928"/>
            <a:ext cx="809867" cy="303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1817" dirty="0">
                <a:solidFill>
                  <a:srgbClr val="000000"/>
                </a:solidFill>
                <a:latin typeface="Open Sans Light"/>
              </a:rPr>
              <a:t>1</a:t>
            </a:r>
            <a:r>
              <a:rPr lang="cs-CZ" sz="181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817" dirty="0">
                <a:solidFill>
                  <a:srgbClr val="000000"/>
                </a:solidFill>
                <a:latin typeface="Open Sans Light"/>
              </a:rPr>
              <a:t>000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0640739" y="6858966"/>
            <a:ext cx="809867" cy="303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1817" dirty="0">
                <a:solidFill>
                  <a:srgbClr val="000000"/>
                </a:solidFill>
                <a:latin typeface="Open Sans Light"/>
              </a:rPr>
              <a:t>3</a:t>
            </a:r>
            <a:r>
              <a:rPr lang="cs-CZ" sz="1817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817" dirty="0">
                <a:solidFill>
                  <a:srgbClr val="000000"/>
                </a:solidFill>
                <a:latin typeface="Open Sans Light"/>
              </a:rPr>
              <a:t>000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425323" y="6166691"/>
            <a:ext cx="3315958" cy="300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1817" dirty="0">
                <a:solidFill>
                  <a:srgbClr val="000000"/>
                </a:solidFill>
                <a:latin typeface="Open Sans Light"/>
              </a:rPr>
              <a:t>12 100 </a:t>
            </a:r>
            <a:r>
              <a:rPr lang="en-US" sz="1817" dirty="0" err="1">
                <a:solidFill>
                  <a:srgbClr val="000000"/>
                </a:solidFill>
                <a:latin typeface="Open Sans Light"/>
              </a:rPr>
              <a:t>Kč</a:t>
            </a:r>
            <a:r>
              <a:rPr lang="en-US" sz="1817" dirty="0">
                <a:solidFill>
                  <a:srgbClr val="000000"/>
                </a:solidFill>
                <a:latin typeface="Open Sans Light"/>
              </a:rPr>
              <a:t> | bez DPH 10 000Kč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2403929" y="6525928"/>
            <a:ext cx="3360311" cy="30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1817" dirty="0">
                <a:solidFill>
                  <a:srgbClr val="000000"/>
                </a:solidFill>
                <a:latin typeface="Open Sans Light"/>
              </a:rPr>
              <a:t>21 780 </a:t>
            </a:r>
            <a:r>
              <a:rPr lang="en-US" sz="1817" dirty="0" err="1">
                <a:solidFill>
                  <a:srgbClr val="000000"/>
                </a:solidFill>
                <a:latin typeface="Open Sans Light"/>
              </a:rPr>
              <a:t>Kč</a:t>
            </a:r>
            <a:r>
              <a:rPr lang="en-US" sz="1817" dirty="0">
                <a:solidFill>
                  <a:srgbClr val="000000"/>
                </a:solidFill>
                <a:latin typeface="Open Sans Light"/>
              </a:rPr>
              <a:t> | bez DPH 18 000Kč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192000" y="6846436"/>
            <a:ext cx="3657600" cy="30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1817" dirty="0">
                <a:solidFill>
                  <a:srgbClr val="000000"/>
                </a:solidFill>
                <a:latin typeface="Open Sans Light"/>
              </a:rPr>
              <a:t>106 480 </a:t>
            </a:r>
            <a:r>
              <a:rPr lang="en-US" sz="1817" dirty="0" err="1">
                <a:solidFill>
                  <a:srgbClr val="000000"/>
                </a:solidFill>
                <a:latin typeface="Open Sans Light"/>
              </a:rPr>
              <a:t>Kč</a:t>
            </a:r>
            <a:r>
              <a:rPr lang="en-US" sz="1817" dirty="0">
                <a:solidFill>
                  <a:srgbClr val="000000"/>
                </a:solidFill>
                <a:latin typeface="Open Sans Light"/>
              </a:rPr>
              <a:t> | bez DPH 18 000Kč</a:t>
            </a: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90602">
            <a:off x="1146652" y="8558310"/>
            <a:ext cx="449304" cy="804450"/>
          </a:xfrm>
          <a:prstGeom prst="rect">
            <a:avLst/>
          </a:prstGeom>
        </p:spPr>
      </p:pic>
      <p:grpSp>
        <p:nvGrpSpPr>
          <p:cNvPr id="61" name="Group 61"/>
          <p:cNvGrpSpPr/>
          <p:nvPr/>
        </p:nvGrpSpPr>
        <p:grpSpPr>
          <a:xfrm>
            <a:off x="407052" y="8751560"/>
            <a:ext cx="3448582" cy="1146117"/>
            <a:chOff x="0" y="0"/>
            <a:chExt cx="4598109" cy="1528157"/>
          </a:xfrm>
        </p:grpSpPr>
        <p:grpSp>
          <p:nvGrpSpPr>
            <p:cNvPr id="62" name="Group 62"/>
            <p:cNvGrpSpPr/>
            <p:nvPr/>
          </p:nvGrpSpPr>
          <p:grpSpPr>
            <a:xfrm>
              <a:off x="723206" y="451671"/>
              <a:ext cx="1076486" cy="1076486"/>
              <a:chOff x="0" y="0"/>
              <a:chExt cx="6350000" cy="63500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64" name="Group 64"/>
            <p:cNvGrpSpPr/>
            <p:nvPr/>
          </p:nvGrpSpPr>
          <p:grpSpPr>
            <a:xfrm>
              <a:off x="0" y="451671"/>
              <a:ext cx="1035614" cy="1035614"/>
              <a:chOff x="0" y="0"/>
              <a:chExt cx="6350000" cy="63500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66" name="Group 66"/>
            <p:cNvGrpSpPr/>
            <p:nvPr/>
          </p:nvGrpSpPr>
          <p:grpSpPr>
            <a:xfrm>
              <a:off x="517807" y="451671"/>
              <a:ext cx="1076486" cy="1076486"/>
              <a:chOff x="0" y="0"/>
              <a:chExt cx="6350000" cy="63500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68" name="Group 68"/>
            <p:cNvGrpSpPr>
              <a:grpSpLocks noChangeAspect="1"/>
            </p:cNvGrpSpPr>
            <p:nvPr/>
          </p:nvGrpSpPr>
          <p:grpSpPr>
            <a:xfrm>
              <a:off x="132272" y="0"/>
              <a:ext cx="903342" cy="903342"/>
              <a:chOff x="0" y="0"/>
              <a:chExt cx="14400530" cy="1440053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70" name="Group 70"/>
            <p:cNvGrpSpPr>
              <a:grpSpLocks noChangeAspect="1"/>
            </p:cNvGrpSpPr>
            <p:nvPr/>
          </p:nvGrpSpPr>
          <p:grpSpPr>
            <a:xfrm>
              <a:off x="517807" y="451296"/>
              <a:ext cx="1076861" cy="1076861"/>
              <a:chOff x="0" y="0"/>
              <a:chExt cx="2787650" cy="278765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sp>
          <p:nvSpPr>
            <p:cNvPr id="72" name="TextBox 72"/>
            <p:cNvSpPr txBox="1"/>
            <p:nvPr/>
          </p:nvSpPr>
          <p:spPr>
            <a:xfrm>
              <a:off x="1993784" y="721661"/>
              <a:ext cx="2604325" cy="58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9"/>
                </a:lnSpc>
              </a:pPr>
              <a:r>
                <a:rPr lang="en-US" sz="3109" spc="-155">
                  <a:solidFill>
                    <a:srgbClr val="545454"/>
                  </a:solidFill>
                  <a:latin typeface="Now Bold"/>
                </a:rPr>
                <a:t>PPFB a. s.</a:t>
              </a:r>
            </a:p>
          </p:txBody>
        </p:sp>
      </p:grpSp>
      <p:pic>
        <p:nvPicPr>
          <p:cNvPr id="73" name="Picture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6896">
            <a:off x="159498" y="8488398"/>
            <a:ext cx="1027679" cy="642766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42725" y="9630585"/>
            <a:ext cx="2037532" cy="370460"/>
          </a:xfrm>
          <a:prstGeom prst="rect">
            <a:avLst/>
          </a:prstGeom>
        </p:spPr>
      </p:pic>
      <p:pic>
        <p:nvPicPr>
          <p:cNvPr id="75" name="Picture 7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-898624">
            <a:off x="622978" y="9021349"/>
            <a:ext cx="502501" cy="242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891" b="532"/>
          <a:stretch>
            <a:fillRect/>
          </a:stretch>
        </p:blipFill>
        <p:spPr>
          <a:xfrm>
            <a:off x="16456157" y="8510862"/>
            <a:ext cx="2014366" cy="1999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96" b="107"/>
          <a:stretch>
            <a:fillRect/>
          </a:stretch>
        </p:blipFill>
        <p:spPr>
          <a:xfrm>
            <a:off x="13650847" y="-232445"/>
            <a:ext cx="4819676" cy="699355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91814" y="1027930"/>
            <a:ext cx="6464735" cy="2192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>
                <a:solidFill>
                  <a:srgbClr val="000000"/>
                </a:solidFill>
                <a:latin typeface="Open Sans Bold"/>
              </a:rPr>
              <a:t>Investiční stříbrné mince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46757" y="3305911"/>
            <a:ext cx="3637255" cy="34608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126358" y="3220586"/>
            <a:ext cx="3355900" cy="34455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865262" y="3564927"/>
            <a:ext cx="3189035" cy="31571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65385" y="7968944"/>
            <a:ext cx="272723" cy="252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946729" y="8059157"/>
            <a:ext cx="110034" cy="1264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409827" y="7938720"/>
            <a:ext cx="272723" cy="2529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491171" y="8028933"/>
            <a:ext cx="110034" cy="1264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988915" y="7913019"/>
            <a:ext cx="272723" cy="2529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070260" y="8003231"/>
            <a:ext cx="110034" cy="12647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489631" y="6703023"/>
            <a:ext cx="2751508" cy="1060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8"/>
              </a:lnSpc>
            </a:pPr>
            <a:r>
              <a:rPr lang="en-US" sz="2194" dirty="0" err="1">
                <a:solidFill>
                  <a:srgbClr val="000000"/>
                </a:solidFill>
                <a:latin typeface="Open Sans Bold"/>
              </a:rPr>
              <a:t>Korunka</a:t>
            </a:r>
            <a:endParaRPr lang="en-US" sz="2194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2848"/>
              </a:lnSpc>
            </a:pPr>
            <a:r>
              <a:rPr lang="en-US" sz="2194" dirty="0">
                <a:solidFill>
                  <a:srgbClr val="000000"/>
                </a:solidFill>
                <a:latin typeface="Open Sans Light"/>
              </a:rPr>
              <a:t>v </a:t>
            </a:r>
            <a:r>
              <a:rPr lang="en-US" sz="2194" dirty="0" err="1">
                <a:solidFill>
                  <a:srgbClr val="000000"/>
                </a:solidFill>
                <a:latin typeface="Open Sans Light"/>
              </a:rPr>
              <a:t>hodnotě</a:t>
            </a:r>
            <a:r>
              <a:rPr lang="en-US" sz="2194" dirty="0">
                <a:solidFill>
                  <a:srgbClr val="000000"/>
                </a:solidFill>
                <a:latin typeface="Open Sans Light"/>
              </a:rPr>
              <a:t> 500 </a:t>
            </a:r>
            <a:r>
              <a:rPr lang="en-US" sz="2194" dirty="0" err="1">
                <a:solidFill>
                  <a:srgbClr val="000000"/>
                </a:solidFill>
                <a:latin typeface="Open Sans Light"/>
              </a:rPr>
              <a:t>Kč</a:t>
            </a:r>
            <a:r>
              <a:rPr lang="en-US" sz="2194" dirty="0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algn="ctr">
              <a:lnSpc>
                <a:spcPts val="2848"/>
              </a:lnSpc>
            </a:pPr>
            <a:r>
              <a:rPr lang="en-US" sz="2194" dirty="0">
                <a:solidFill>
                  <a:srgbClr val="000000"/>
                </a:solidFill>
                <a:latin typeface="Open Sans Light"/>
              </a:rPr>
              <a:t> bez DPH 413,23 </a:t>
            </a:r>
            <a:r>
              <a:rPr lang="en-US" sz="2194" dirty="0" err="1">
                <a:solidFill>
                  <a:srgbClr val="000000"/>
                </a:solidFill>
                <a:latin typeface="Open Sans Light"/>
              </a:rPr>
              <a:t>Kč</a:t>
            </a:r>
            <a:endParaRPr lang="en-US" sz="2194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939038" y="6747682"/>
            <a:ext cx="2751508" cy="1060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8"/>
              </a:lnSpc>
            </a:pPr>
            <a:r>
              <a:rPr lang="en-US" sz="2194" dirty="0" err="1">
                <a:solidFill>
                  <a:srgbClr val="000000"/>
                </a:solidFill>
                <a:latin typeface="Open Sans Bold"/>
              </a:rPr>
              <a:t>Kufřík</a:t>
            </a:r>
            <a:endParaRPr lang="en-US" sz="2194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2848"/>
              </a:lnSpc>
            </a:pPr>
            <a:r>
              <a:rPr lang="en-US" sz="2194" dirty="0">
                <a:solidFill>
                  <a:srgbClr val="000000"/>
                </a:solidFill>
                <a:latin typeface="Open Sans Light"/>
              </a:rPr>
              <a:t>v </a:t>
            </a:r>
            <a:r>
              <a:rPr lang="en-US" sz="2194" dirty="0" err="1">
                <a:solidFill>
                  <a:srgbClr val="000000"/>
                </a:solidFill>
                <a:latin typeface="Open Sans Light"/>
              </a:rPr>
              <a:t>hodnotě</a:t>
            </a:r>
            <a:r>
              <a:rPr lang="en-US" sz="2194" dirty="0">
                <a:solidFill>
                  <a:srgbClr val="000000"/>
                </a:solidFill>
                <a:latin typeface="Open Sans Light"/>
              </a:rPr>
              <a:t> 1</a:t>
            </a:r>
            <a:r>
              <a:rPr lang="cs-CZ" sz="2194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194" dirty="0">
                <a:solidFill>
                  <a:srgbClr val="000000"/>
                </a:solidFill>
                <a:latin typeface="Open Sans Light"/>
              </a:rPr>
              <a:t>000 </a:t>
            </a:r>
            <a:r>
              <a:rPr lang="en-US" sz="2194" dirty="0" err="1">
                <a:solidFill>
                  <a:srgbClr val="000000"/>
                </a:solidFill>
                <a:latin typeface="Open Sans Light"/>
              </a:rPr>
              <a:t>Kč</a:t>
            </a:r>
            <a:r>
              <a:rPr lang="en-US" sz="2194" dirty="0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algn="ctr">
              <a:lnSpc>
                <a:spcPts val="2848"/>
              </a:lnSpc>
            </a:pPr>
            <a:r>
              <a:rPr lang="en-US" sz="2194" dirty="0">
                <a:solidFill>
                  <a:srgbClr val="000000"/>
                </a:solidFill>
                <a:latin typeface="Open Sans Light"/>
              </a:rPr>
              <a:t> bez DPH 823,45 </a:t>
            </a:r>
            <a:r>
              <a:rPr lang="en-US" sz="2194" dirty="0" err="1">
                <a:solidFill>
                  <a:srgbClr val="000000"/>
                </a:solidFill>
                <a:latin typeface="Open Sans Light"/>
              </a:rPr>
              <a:t>Kč</a:t>
            </a:r>
            <a:endParaRPr lang="en-US" sz="2194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388445" y="6647097"/>
            <a:ext cx="2831727" cy="1060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8"/>
              </a:lnSpc>
            </a:pPr>
            <a:r>
              <a:rPr lang="en-US" sz="2194" dirty="0">
                <a:solidFill>
                  <a:srgbClr val="000000"/>
                </a:solidFill>
                <a:latin typeface="Open Sans Bold"/>
              </a:rPr>
              <a:t>Banka</a:t>
            </a:r>
          </a:p>
          <a:p>
            <a:pPr algn="ctr">
              <a:lnSpc>
                <a:spcPts val="2848"/>
              </a:lnSpc>
            </a:pPr>
            <a:r>
              <a:rPr lang="en-US" sz="2194" dirty="0">
                <a:solidFill>
                  <a:srgbClr val="000000"/>
                </a:solidFill>
                <a:latin typeface="Open Sans Light"/>
              </a:rPr>
              <a:t>v </a:t>
            </a:r>
            <a:r>
              <a:rPr lang="en-US" sz="2194" dirty="0" err="1">
                <a:solidFill>
                  <a:srgbClr val="000000"/>
                </a:solidFill>
                <a:latin typeface="Open Sans Light"/>
              </a:rPr>
              <a:t>hodnotě</a:t>
            </a:r>
            <a:r>
              <a:rPr lang="en-US" sz="2194" dirty="0">
                <a:solidFill>
                  <a:srgbClr val="000000"/>
                </a:solidFill>
                <a:latin typeface="Open Sans Light"/>
              </a:rPr>
              <a:t> 1</a:t>
            </a:r>
            <a:r>
              <a:rPr lang="cs-CZ" sz="2194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194" dirty="0">
                <a:solidFill>
                  <a:srgbClr val="000000"/>
                </a:solidFill>
                <a:latin typeface="Open Sans Light"/>
              </a:rPr>
              <a:t>500 </a:t>
            </a:r>
            <a:r>
              <a:rPr lang="en-US" sz="2194" dirty="0" err="1">
                <a:solidFill>
                  <a:srgbClr val="000000"/>
                </a:solidFill>
                <a:latin typeface="Open Sans Light"/>
              </a:rPr>
              <a:t>Kč</a:t>
            </a:r>
            <a:r>
              <a:rPr lang="en-US" sz="2194" dirty="0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algn="ctr">
              <a:lnSpc>
                <a:spcPts val="2848"/>
              </a:lnSpc>
            </a:pPr>
            <a:r>
              <a:rPr lang="en-US" sz="2194" dirty="0">
                <a:solidFill>
                  <a:srgbClr val="000000"/>
                </a:solidFill>
                <a:latin typeface="Open Sans Light"/>
              </a:rPr>
              <a:t> bez DPH 1</a:t>
            </a:r>
            <a:r>
              <a:rPr lang="cs-CZ" sz="2194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194" dirty="0">
                <a:solidFill>
                  <a:srgbClr val="000000"/>
                </a:solidFill>
                <a:latin typeface="Open Sans Light"/>
              </a:rPr>
              <a:t>239,67 </a:t>
            </a:r>
            <a:r>
              <a:rPr lang="en-US" sz="2194" dirty="0" err="1">
                <a:solidFill>
                  <a:srgbClr val="000000"/>
                </a:solidFill>
                <a:latin typeface="Open Sans Light"/>
              </a:rPr>
              <a:t>Kč</a:t>
            </a:r>
            <a:endParaRPr lang="en-US" sz="2194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402592" y="7907953"/>
            <a:ext cx="535219" cy="344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8"/>
              </a:lnSpc>
            </a:pPr>
            <a:r>
              <a:rPr lang="en-US" sz="2194">
                <a:solidFill>
                  <a:srgbClr val="000000"/>
                </a:solidFill>
                <a:latin typeface="Open Sans Bold"/>
              </a:rPr>
              <a:t>26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47033" y="7877729"/>
            <a:ext cx="535219" cy="344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8"/>
              </a:lnSpc>
            </a:pPr>
            <a:r>
              <a:rPr lang="en-US" sz="2194">
                <a:solidFill>
                  <a:srgbClr val="000000"/>
                </a:solidFill>
                <a:latin typeface="Open Sans Bold"/>
              </a:rPr>
              <a:t>39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26122" y="7852027"/>
            <a:ext cx="535219" cy="344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8"/>
              </a:lnSpc>
            </a:pPr>
            <a:r>
              <a:rPr lang="en-US" sz="2194">
                <a:solidFill>
                  <a:srgbClr val="000000"/>
                </a:solidFill>
                <a:latin typeface="Open Sans Bold"/>
              </a:rPr>
              <a:t>58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 r="1739" b="3301"/>
          <a:stretch>
            <a:fillRect/>
          </a:stretch>
        </p:blipFill>
        <p:spPr>
          <a:xfrm>
            <a:off x="0" y="9897677"/>
            <a:ext cx="505404" cy="51452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90602">
            <a:off x="1146652" y="8558310"/>
            <a:ext cx="449304" cy="80445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407052" y="8751560"/>
            <a:ext cx="3448582" cy="1146117"/>
            <a:chOff x="0" y="0"/>
            <a:chExt cx="4598109" cy="1528157"/>
          </a:xfrm>
        </p:grpSpPr>
        <p:grpSp>
          <p:nvGrpSpPr>
            <p:cNvPr id="23" name="Group 23"/>
            <p:cNvGrpSpPr/>
            <p:nvPr/>
          </p:nvGrpSpPr>
          <p:grpSpPr>
            <a:xfrm>
              <a:off x="723206" y="451671"/>
              <a:ext cx="1076486" cy="1076486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0" y="451671"/>
              <a:ext cx="1035614" cy="103561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517807" y="451671"/>
              <a:ext cx="1076486" cy="1076486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132272" y="0"/>
              <a:ext cx="903342" cy="903342"/>
              <a:chOff x="0" y="0"/>
              <a:chExt cx="14400530" cy="1440053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517807" y="451296"/>
              <a:ext cx="1076861" cy="1076861"/>
              <a:chOff x="0" y="0"/>
              <a:chExt cx="2787650" cy="278765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1993784" y="721661"/>
              <a:ext cx="2604325" cy="58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9"/>
                </a:lnSpc>
              </a:pPr>
              <a:r>
                <a:rPr lang="en-US" sz="3109" spc="-155">
                  <a:solidFill>
                    <a:srgbClr val="545454"/>
                  </a:solidFill>
                  <a:latin typeface="Now Bold"/>
                </a:rPr>
                <a:t>PPFB a. s.</a:t>
              </a:r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6896">
            <a:off x="159498" y="8488398"/>
            <a:ext cx="1027679" cy="642766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42725" y="9630585"/>
            <a:ext cx="2037532" cy="37046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-898624">
            <a:off x="622978" y="9021349"/>
            <a:ext cx="502501" cy="242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891" b="532"/>
          <a:stretch>
            <a:fillRect/>
          </a:stretch>
        </p:blipFill>
        <p:spPr>
          <a:xfrm>
            <a:off x="16456157" y="8510862"/>
            <a:ext cx="2014366" cy="1999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96" b="107"/>
          <a:stretch>
            <a:fillRect/>
          </a:stretch>
        </p:blipFill>
        <p:spPr>
          <a:xfrm>
            <a:off x="13650847" y="-232445"/>
            <a:ext cx="4819676" cy="699355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91814" y="1027930"/>
            <a:ext cx="6464735" cy="107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>
                <a:solidFill>
                  <a:srgbClr val="000000"/>
                </a:solidFill>
                <a:latin typeface="Open Sans Bold"/>
              </a:rPr>
              <a:t>Dluhopisy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1635667">
            <a:off x="10345891" y="6184773"/>
            <a:ext cx="2421365" cy="3243422"/>
            <a:chOff x="0" y="0"/>
            <a:chExt cx="2726169" cy="36517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6182" cy="3651758"/>
            </a:xfrm>
            <a:custGeom>
              <a:avLst/>
              <a:gdLst/>
              <a:ahLst/>
              <a:cxnLst/>
              <a:rect l="l" t="t" r="r" b="b"/>
              <a:pathLst>
                <a:path w="2726182" h="3651758">
                  <a:moveTo>
                    <a:pt x="2726182" y="254"/>
                  </a:moveTo>
                  <a:lnTo>
                    <a:pt x="9525" y="0"/>
                  </a:lnTo>
                  <a:lnTo>
                    <a:pt x="254" y="0"/>
                  </a:lnTo>
                  <a:lnTo>
                    <a:pt x="0" y="3651504"/>
                  </a:lnTo>
                  <a:lnTo>
                    <a:pt x="2725928" y="3651758"/>
                  </a:lnTo>
                  <a:lnTo>
                    <a:pt x="2726182" y="898906"/>
                  </a:lnTo>
                  <a:lnTo>
                    <a:pt x="2726182" y="254"/>
                  </a:lnTo>
                  <a:close/>
                </a:path>
              </a:pathLst>
            </a:custGeom>
            <a:blipFill>
              <a:blip r:embed="rId4"/>
              <a:stretch>
                <a:fillRect r="-78" b="-78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136588" y="5563317"/>
            <a:ext cx="2623797" cy="3513489"/>
            <a:chOff x="0" y="0"/>
            <a:chExt cx="2954084" cy="39557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54020" cy="3955796"/>
            </a:xfrm>
            <a:custGeom>
              <a:avLst/>
              <a:gdLst/>
              <a:ahLst/>
              <a:cxnLst/>
              <a:rect l="l" t="t" r="r" b="b"/>
              <a:pathLst>
                <a:path w="2954020" h="3955796">
                  <a:moveTo>
                    <a:pt x="0" y="0"/>
                  </a:moveTo>
                  <a:lnTo>
                    <a:pt x="0" y="3955796"/>
                  </a:lnTo>
                  <a:lnTo>
                    <a:pt x="2954020" y="3955796"/>
                  </a:lnTo>
                  <a:lnTo>
                    <a:pt x="2954020" y="0"/>
                  </a:lnTo>
                  <a:close/>
                </a:path>
              </a:pathLst>
            </a:custGeom>
            <a:blipFill>
              <a:blip r:embed="rId5"/>
              <a:stretch>
                <a:fillRect r="-87" b="-82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836160">
            <a:off x="4277243" y="2621626"/>
            <a:ext cx="2421365" cy="3243422"/>
            <a:chOff x="0" y="0"/>
            <a:chExt cx="2726169" cy="36517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26182" cy="3651758"/>
            </a:xfrm>
            <a:custGeom>
              <a:avLst/>
              <a:gdLst/>
              <a:ahLst/>
              <a:cxnLst/>
              <a:rect l="l" t="t" r="r" b="b"/>
              <a:pathLst>
                <a:path w="2726182" h="3651758">
                  <a:moveTo>
                    <a:pt x="2726182" y="254"/>
                  </a:moveTo>
                  <a:lnTo>
                    <a:pt x="9525" y="0"/>
                  </a:lnTo>
                  <a:lnTo>
                    <a:pt x="254" y="0"/>
                  </a:lnTo>
                  <a:lnTo>
                    <a:pt x="0" y="3651504"/>
                  </a:lnTo>
                  <a:lnTo>
                    <a:pt x="2725928" y="3651758"/>
                  </a:lnTo>
                  <a:lnTo>
                    <a:pt x="2726182" y="898906"/>
                  </a:lnTo>
                  <a:lnTo>
                    <a:pt x="2726182" y="254"/>
                  </a:lnTo>
                  <a:close/>
                </a:path>
              </a:pathLst>
            </a:custGeom>
            <a:blipFill>
              <a:blip r:embed="rId4"/>
              <a:stretch>
                <a:fillRect r="-78" b="-78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104916" y="2106161"/>
            <a:ext cx="2612630" cy="3490951"/>
            <a:chOff x="0" y="0"/>
            <a:chExt cx="2941510" cy="39303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41574" cy="3930396"/>
            </a:xfrm>
            <a:custGeom>
              <a:avLst/>
              <a:gdLst/>
              <a:ahLst/>
              <a:cxnLst/>
              <a:rect l="l" t="t" r="r" b="b"/>
              <a:pathLst>
                <a:path w="2941574" h="3930396">
                  <a:moveTo>
                    <a:pt x="0" y="0"/>
                  </a:moveTo>
                  <a:lnTo>
                    <a:pt x="0" y="3930396"/>
                  </a:lnTo>
                  <a:lnTo>
                    <a:pt x="2941574" y="3930396"/>
                  </a:lnTo>
                  <a:lnTo>
                    <a:pt x="2941574" y="0"/>
                  </a:lnTo>
                  <a:close/>
                </a:path>
              </a:pathLst>
            </a:custGeom>
            <a:blipFill>
              <a:blip r:embed="rId6"/>
              <a:stretch>
                <a:fillRect r="-79" b="-84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4337692" y="6428979"/>
            <a:ext cx="4635336" cy="20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2"/>
              </a:lnSpc>
            </a:pPr>
            <a:r>
              <a:rPr lang="en-US" sz="2598">
                <a:solidFill>
                  <a:srgbClr val="000000"/>
                </a:solidFill>
                <a:latin typeface="Open Sans Bold"/>
              </a:rPr>
              <a:t>Dluhopis Victory 100 000 Kč</a:t>
            </a:r>
          </a:p>
          <a:p>
            <a:pPr algn="l">
              <a:lnSpc>
                <a:spcPts val="3372"/>
              </a:lnSpc>
            </a:pPr>
            <a:r>
              <a:rPr lang="en-US" sz="2598">
                <a:solidFill>
                  <a:srgbClr val="000000"/>
                </a:solidFill>
                <a:latin typeface="Open Sans Light"/>
              </a:rPr>
              <a:t>Jedná se o cenný papír, který má úrok ve výši 8 % p. a. a je termínován na dobu jednoho roku.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30402" y="2908157"/>
            <a:ext cx="4441441" cy="2138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91"/>
              </a:lnSpc>
            </a:pPr>
            <a:r>
              <a:rPr lang="en-US" sz="2612">
                <a:solidFill>
                  <a:srgbClr val="000000"/>
                </a:solidFill>
                <a:latin typeface="Open Sans Bold"/>
              </a:rPr>
              <a:t>Dluhopis Victory 50 000 Kč</a:t>
            </a:r>
          </a:p>
          <a:p>
            <a:pPr>
              <a:lnSpc>
                <a:spcPts val="3391"/>
              </a:lnSpc>
            </a:pPr>
            <a:r>
              <a:rPr lang="en-US" sz="2612" spc="47">
                <a:solidFill>
                  <a:srgbClr val="000000"/>
                </a:solidFill>
                <a:latin typeface="Open Sans Light"/>
              </a:rPr>
              <a:t>Jedná se o cenný papír, který má úrok ve výši 8 % p. a. </a:t>
            </a:r>
          </a:p>
          <a:p>
            <a:pPr>
              <a:lnSpc>
                <a:spcPts val="3391"/>
              </a:lnSpc>
            </a:pPr>
            <a:r>
              <a:rPr lang="en-US" sz="2612" spc="47">
                <a:solidFill>
                  <a:srgbClr val="000000"/>
                </a:solidFill>
                <a:latin typeface="Open Sans Light"/>
              </a:rPr>
              <a:t>a je termínován na dobu jednoho roku.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 r="1739" b="3301"/>
          <a:stretch>
            <a:fillRect/>
          </a:stretch>
        </p:blipFill>
        <p:spPr>
          <a:xfrm>
            <a:off x="0" y="9897677"/>
            <a:ext cx="505404" cy="5145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90602">
            <a:off x="1146652" y="8558310"/>
            <a:ext cx="449304" cy="80445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407052" y="8751560"/>
            <a:ext cx="3448582" cy="1146117"/>
            <a:chOff x="0" y="0"/>
            <a:chExt cx="4598109" cy="1528157"/>
          </a:xfrm>
        </p:grpSpPr>
        <p:grpSp>
          <p:nvGrpSpPr>
            <p:cNvPr id="18" name="Group 18"/>
            <p:cNvGrpSpPr/>
            <p:nvPr/>
          </p:nvGrpSpPr>
          <p:grpSpPr>
            <a:xfrm>
              <a:off x="723206" y="451671"/>
              <a:ext cx="1076486" cy="1076486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451671"/>
              <a:ext cx="1035614" cy="103561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517807" y="451671"/>
              <a:ext cx="1076486" cy="1076486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132272" y="0"/>
              <a:ext cx="903342" cy="903342"/>
              <a:chOff x="0" y="0"/>
              <a:chExt cx="14400530" cy="1440053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517807" y="451296"/>
              <a:ext cx="1076861" cy="1076861"/>
              <a:chOff x="0" y="0"/>
              <a:chExt cx="2787650" cy="278765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1993784" y="721661"/>
              <a:ext cx="2604325" cy="58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9"/>
                </a:lnSpc>
              </a:pPr>
              <a:r>
                <a:rPr lang="en-US" sz="3109" spc="-155">
                  <a:solidFill>
                    <a:srgbClr val="545454"/>
                  </a:solidFill>
                  <a:latin typeface="Now Bold"/>
                </a:rPr>
                <a:t>PPFB a. s.</a:t>
              </a: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6896">
            <a:off x="159498" y="8488398"/>
            <a:ext cx="1027679" cy="64276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42725" y="9630585"/>
            <a:ext cx="2037532" cy="37046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-898624">
            <a:off x="622978" y="9021349"/>
            <a:ext cx="502501" cy="242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560</Words>
  <Application>Microsoft Office PowerPoint</Application>
  <PresentationFormat>Vlastní</PresentationFormat>
  <Paragraphs>120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Now Bold</vt:lpstr>
      <vt:lpstr>Open Sans Bold</vt:lpstr>
      <vt:lpstr>Open Sans Light</vt:lpstr>
      <vt:lpstr>Open Sans Bold Bold</vt:lpstr>
      <vt:lpstr>Open Sans Light Light</vt:lpstr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PPFB, a. s. (2).pptx</dc:title>
  <dc:creator>Maxa</dc:creator>
  <cp:lastModifiedBy>Radek Maxa</cp:lastModifiedBy>
  <cp:revision>6</cp:revision>
  <dcterms:created xsi:type="dcterms:W3CDTF">2006-08-16T00:00:00Z</dcterms:created>
  <dcterms:modified xsi:type="dcterms:W3CDTF">2022-11-23T16:31:30Z</dcterms:modified>
  <dc:identifier>DAFSfLvESxY</dc:identifier>
</cp:coreProperties>
</file>