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4" r:id="rId9"/>
    <p:sldId id="270" r:id="rId10"/>
    <p:sldId id="268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2781B"/>
    <a:srgbClr val="D9D9D9"/>
    <a:srgbClr val="3A3A3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487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612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944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106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8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62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33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299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326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92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95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A825-D015-45BC-846C-D5DA2C3EFDCB}" type="datetimeFigureOut">
              <a:rPr lang="sk-SK" smtClean="0"/>
              <a:t>22. 11. 2022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F19CB-8C7A-424C-8B62-DCF1417183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909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ovestavebniny.sk/p/11888/penetral-alp-asfaltovy-lak-9k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netovestavebniny.sk/p/14974/baumit-beton-b20-25k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11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www.internetovestavebniny.sk/p/935/heluz-family-50-2in1-tehla-bruse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netovestavebniny.sk/p/15301/bramac-platinum-star-zakladna-skridla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internetovestavebniny.sk/p/938/heluz-44-plus-tehla-nebruse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2C4C4D26-DAAE-56F4-EF3B-833AD975AC17}"/>
              </a:ext>
            </a:extLst>
          </p:cNvPr>
          <p:cNvSpPr txBox="1"/>
          <p:nvPr/>
        </p:nvSpPr>
        <p:spPr>
          <a:xfrm>
            <a:off x="4956313" y="6202015"/>
            <a:ext cx="31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D9D9D9"/>
                </a:solidFill>
                <a:latin typeface="Arial Black" panose="020B0A04020102020204" pitchFamily="34" charset="0"/>
              </a:rPr>
              <a:t>CVIČNÁ</a:t>
            </a:r>
            <a:r>
              <a:rPr lang="sk-SK" sz="2400" dirty="0">
                <a:latin typeface="Arial Black" panose="020B0A04020102020204" pitchFamily="34" charset="0"/>
              </a:rPr>
              <a:t> FIRMA</a:t>
            </a:r>
          </a:p>
        </p:txBody>
      </p:sp>
    </p:spTree>
    <p:extLst>
      <p:ext uri="{BB962C8B-B14F-4D97-AF65-F5344CB8AC3E}">
        <p14:creationId xmlns:p14="http://schemas.microsoft.com/office/powerpoint/2010/main" val="166480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38099-7BD8-DFE4-28B1-5BDE13ED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A2781B"/>
                </a:solidFill>
              </a:rPr>
              <a:t>OBCHODNÉ PODMIENKY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5FB252-5EBF-276D-85FB-091C71988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rgbClr val="A2781B"/>
                </a:solidFill>
              </a:rPr>
              <a:t>OBJEDNANIE MATERIÁLU A PROJEKTU:</a:t>
            </a:r>
          </a:p>
          <a:p>
            <a:r>
              <a:rPr lang="sk-SK" dirty="0"/>
              <a:t>tovar sa dá objednať cez webovú stránku a projekt rodinného domu osobne alebo cez stránku</a:t>
            </a:r>
          </a:p>
          <a:p>
            <a:pPr marL="0" indent="0">
              <a:buNone/>
            </a:pPr>
            <a:r>
              <a:rPr lang="sk-SK" dirty="0">
                <a:solidFill>
                  <a:srgbClr val="A2781B"/>
                </a:solidFill>
              </a:rPr>
              <a:t>DODANIE:</a:t>
            </a:r>
          </a:p>
          <a:p>
            <a:r>
              <a:rPr lang="sk-SK" dirty="0"/>
              <a:t>výstavba domov do 6 mesiacov</a:t>
            </a:r>
          </a:p>
          <a:p>
            <a:r>
              <a:rPr lang="sk-SK" dirty="0"/>
              <a:t>dodanie stavebného materiálu do 3 – 6 pracovných dní</a:t>
            </a:r>
          </a:p>
          <a:p>
            <a:pPr marL="0" indent="0">
              <a:buNone/>
            </a:pPr>
            <a:r>
              <a:rPr lang="sk-SK" dirty="0">
                <a:solidFill>
                  <a:srgbClr val="A2781B"/>
                </a:solidFill>
              </a:rPr>
              <a:t>PLATBA:</a:t>
            </a:r>
          </a:p>
          <a:p>
            <a:r>
              <a:rPr lang="sk-SK" dirty="0"/>
              <a:t>prevodom na bankový účet</a:t>
            </a:r>
          </a:p>
        </p:txBody>
      </p:sp>
    </p:spTree>
    <p:extLst>
      <p:ext uri="{BB962C8B-B14F-4D97-AF65-F5344CB8AC3E}">
        <p14:creationId xmlns:p14="http://schemas.microsoft.com/office/powerpoint/2010/main" val="375673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C7162-1AEB-16A4-CCE0-FE413D79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A2781B"/>
                </a:solidFill>
              </a:rPr>
              <a:t>KONTAKTNÉ INFORMÁCIE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1B6A6B5-147F-0BC7-167C-35CCD33F1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6219" r="11135" b="23532"/>
          <a:stretch/>
        </p:blipFill>
        <p:spPr>
          <a:xfrm>
            <a:off x="714107" y="1463931"/>
            <a:ext cx="947479" cy="642181"/>
          </a:xfr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F02D9CA-FD68-397D-A6A8-4228E0DA4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1" r="7318" b="7445"/>
          <a:stretch/>
        </p:blipFill>
        <p:spPr>
          <a:xfrm>
            <a:off x="714108" y="3348248"/>
            <a:ext cx="947478" cy="88905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FA291A7-39D7-2B91-8EC1-7F58DC0F1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4" y="2298110"/>
            <a:ext cx="928072" cy="92807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13281B0-08CA-9D6D-A4C8-37D6AF03D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8477" r="10953" b="32293"/>
          <a:stretch/>
        </p:blipFill>
        <p:spPr>
          <a:xfrm>
            <a:off x="733514" y="4352558"/>
            <a:ext cx="947479" cy="763556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85E598BE-EA2C-3F7F-8C2E-9C9BEAE4B67D}"/>
              </a:ext>
            </a:extLst>
          </p:cNvPr>
          <p:cNvSpPr txBox="1"/>
          <p:nvPr/>
        </p:nvSpPr>
        <p:spPr>
          <a:xfrm>
            <a:off x="2014330" y="1577009"/>
            <a:ext cx="408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kreastavcf@gmail.com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788D8A5-28D7-FBBA-0D59-FFC71C45E994}"/>
              </a:ext>
            </a:extLst>
          </p:cNvPr>
          <p:cNvSpPr txBox="1"/>
          <p:nvPr/>
        </p:nvSpPr>
        <p:spPr>
          <a:xfrm>
            <a:off x="2014329" y="2470132"/>
            <a:ext cx="559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https://kreastav-s--r--o-8.webnode.sk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A91163D-AD74-A09C-4324-1C945FB3F7CF}"/>
              </a:ext>
            </a:extLst>
          </p:cNvPr>
          <p:cNvSpPr txBox="1"/>
          <p:nvPr/>
        </p:nvSpPr>
        <p:spPr>
          <a:xfrm>
            <a:off x="2014329" y="4549670"/>
            <a:ext cx="461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pondelok – piatok: 7:00 – 17:00 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DF2A7214-96C1-9EC1-B65B-7638D21CEC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8" t="30160" r="36759" b="31465"/>
          <a:stretch/>
        </p:blipFill>
        <p:spPr>
          <a:xfrm>
            <a:off x="714107" y="5354299"/>
            <a:ext cx="966886" cy="1006520"/>
          </a:xfrm>
          <a:prstGeom prst="rect">
            <a:avLst/>
          </a:prstGeom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1FDF7F28-B9DD-EF6C-B154-FE48295E5671}"/>
              </a:ext>
            </a:extLst>
          </p:cNvPr>
          <p:cNvSpPr txBox="1"/>
          <p:nvPr/>
        </p:nvSpPr>
        <p:spPr>
          <a:xfrm>
            <a:off x="2014329" y="5626726"/>
            <a:ext cx="7885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Námestie Matice slovenskej 23, 965 01 Žiar nad Hronom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E46B820-26E3-54EF-5130-9D9795292F2A}"/>
              </a:ext>
            </a:extLst>
          </p:cNvPr>
          <p:cNvSpPr txBox="1"/>
          <p:nvPr/>
        </p:nvSpPr>
        <p:spPr>
          <a:xfrm>
            <a:off x="2014329" y="3561944"/>
            <a:ext cx="43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/>
              <a:t>kreastavcf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822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0EC1475-2742-5FF3-F8BE-0D597FDB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1631404"/>
            <a:ext cx="9462052" cy="496997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3215DF2-4238-2D22-E467-ED8574413BE8}"/>
              </a:ext>
            </a:extLst>
          </p:cNvPr>
          <p:cNvSpPr txBox="1"/>
          <p:nvPr/>
        </p:nvSpPr>
        <p:spPr>
          <a:xfrm>
            <a:off x="2266121" y="256623"/>
            <a:ext cx="7659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>
                <a:solidFill>
                  <a:srgbClr val="A2781B"/>
                </a:solidFill>
              </a:rPr>
              <a:t>TEŠÍME SA, ŽE SI VYBERIETE PRÁVE NÁS</a:t>
            </a:r>
          </a:p>
        </p:txBody>
      </p:sp>
    </p:spTree>
    <p:extLst>
      <p:ext uri="{BB962C8B-B14F-4D97-AF65-F5344CB8AC3E}">
        <p14:creationId xmlns:p14="http://schemas.microsoft.com/office/powerpoint/2010/main" val="187570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75AFA3A3-1894-8894-F7FC-A75E0A75F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51442" cy="397565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30A7077-B81D-CD91-4C72-7F9DF07A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861" y="10177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solidFill>
                  <a:srgbClr val="A2781B"/>
                </a:solidFill>
              </a:rPr>
              <a:t>ČO ROBÍME?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413A38-6DA3-A3C9-E57D-FADC2F36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91" y="4623870"/>
            <a:ext cx="5268036" cy="9100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5400" dirty="0">
                <a:solidFill>
                  <a:srgbClr val="A2781B"/>
                </a:solidFill>
                <a:latin typeface="+mj-lt"/>
              </a:rPr>
              <a:t>„BUDUJEME SNY!“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C31C109-AA7D-D0C6-2E3D-B8E7A5B9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43" y="3299790"/>
            <a:ext cx="6440557" cy="35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3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6BA89-F253-80CE-2734-90742D01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>
                <a:solidFill>
                  <a:srgbClr val="A2781B"/>
                </a:solidFill>
              </a:rPr>
              <a:t>Informácie o našej cvičnej firme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6A8E6B-3BC5-6C92-C04B-37F5D264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Sme stavebno-obchodná spoločnosť zaoberajúca sa uskutočňovaním stavieb, drobných stavieb a ich zmien.  </a:t>
            </a:r>
          </a:p>
          <a:p>
            <a:pPr algn="just"/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Poskytujeme prípravné práce k uskutočňovaniu stavieb. </a:t>
            </a:r>
          </a:p>
          <a:p>
            <a:pPr algn="just"/>
            <a:r>
              <a:rPr lang="sk-S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Nájdete u nás maloobchodom so stavebným materiálom, sanitárnou technikou, nátermi, lakmi, s tabuľovým sklom, so sanitárnym zariadením.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672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sodĺžnik 32">
            <a:extLst>
              <a:ext uri="{FF2B5EF4-FFF2-40B4-BE49-F238E27FC236}">
                <a16:creationId xmlns:a16="http://schemas.microsoft.com/office/drawing/2014/main" id="{26C3AE6A-6CBB-DE30-F05A-4C8555EBBE5F}"/>
              </a:ext>
            </a:extLst>
          </p:cNvPr>
          <p:cNvSpPr/>
          <p:nvPr/>
        </p:nvSpPr>
        <p:spPr>
          <a:xfrm rot="10999909" flipH="1">
            <a:off x="6896328" y="92661"/>
            <a:ext cx="4521785" cy="6639551"/>
          </a:xfrm>
          <a:custGeom>
            <a:avLst/>
            <a:gdLst>
              <a:gd name="connsiteX0" fmla="*/ 0 w 995569"/>
              <a:gd name="connsiteY0" fmla="*/ 6612834 h 6612834"/>
              <a:gd name="connsiteX1" fmla="*/ 248892 w 995569"/>
              <a:gd name="connsiteY1" fmla="*/ 0 h 6612834"/>
              <a:gd name="connsiteX2" fmla="*/ 995569 w 995569"/>
              <a:gd name="connsiteY2" fmla="*/ 0 h 6612834"/>
              <a:gd name="connsiteX3" fmla="*/ 746677 w 995569"/>
              <a:gd name="connsiteY3" fmla="*/ 6612834 h 6612834"/>
              <a:gd name="connsiteX4" fmla="*/ 0 w 995569"/>
              <a:gd name="connsiteY4" fmla="*/ 6612834 h 6612834"/>
              <a:gd name="connsiteX0" fmla="*/ 0 w 3646003"/>
              <a:gd name="connsiteY0" fmla="*/ 6864625 h 6864625"/>
              <a:gd name="connsiteX1" fmla="*/ 248892 w 3646003"/>
              <a:gd name="connsiteY1" fmla="*/ 251791 h 6864625"/>
              <a:gd name="connsiteX2" fmla="*/ 3646003 w 3646003"/>
              <a:gd name="connsiteY2" fmla="*/ 0 h 6864625"/>
              <a:gd name="connsiteX3" fmla="*/ 746677 w 3646003"/>
              <a:gd name="connsiteY3" fmla="*/ 6864625 h 6864625"/>
              <a:gd name="connsiteX4" fmla="*/ 0 w 3646003"/>
              <a:gd name="connsiteY4" fmla="*/ 6864625 h 6864625"/>
              <a:gd name="connsiteX0" fmla="*/ 0 w 3646003"/>
              <a:gd name="connsiteY0" fmla="*/ 6864626 h 6864626"/>
              <a:gd name="connsiteX1" fmla="*/ 2448752 w 3646003"/>
              <a:gd name="connsiteY1" fmla="*/ 0 h 6864626"/>
              <a:gd name="connsiteX2" fmla="*/ 3646003 w 3646003"/>
              <a:gd name="connsiteY2" fmla="*/ 1 h 6864626"/>
              <a:gd name="connsiteX3" fmla="*/ 746677 w 3646003"/>
              <a:gd name="connsiteY3" fmla="*/ 6864626 h 6864626"/>
              <a:gd name="connsiteX4" fmla="*/ 0 w 3646003"/>
              <a:gd name="connsiteY4" fmla="*/ 6864626 h 6864626"/>
              <a:gd name="connsiteX0" fmla="*/ 0 w 4600160"/>
              <a:gd name="connsiteY0" fmla="*/ 6824870 h 6864626"/>
              <a:gd name="connsiteX1" fmla="*/ 3402909 w 4600160"/>
              <a:gd name="connsiteY1" fmla="*/ 0 h 6864626"/>
              <a:gd name="connsiteX2" fmla="*/ 4600160 w 4600160"/>
              <a:gd name="connsiteY2" fmla="*/ 1 h 6864626"/>
              <a:gd name="connsiteX3" fmla="*/ 1700834 w 4600160"/>
              <a:gd name="connsiteY3" fmla="*/ 6864626 h 6864626"/>
              <a:gd name="connsiteX4" fmla="*/ 0 w 4600160"/>
              <a:gd name="connsiteY4" fmla="*/ 6824870 h 6864626"/>
              <a:gd name="connsiteX0" fmla="*/ 0 w 4600160"/>
              <a:gd name="connsiteY0" fmla="*/ 6824870 h 6877878"/>
              <a:gd name="connsiteX1" fmla="*/ 3402909 w 4600160"/>
              <a:gd name="connsiteY1" fmla="*/ 0 h 6877878"/>
              <a:gd name="connsiteX2" fmla="*/ 4600160 w 4600160"/>
              <a:gd name="connsiteY2" fmla="*/ 1 h 6877878"/>
              <a:gd name="connsiteX3" fmla="*/ 1237008 w 4600160"/>
              <a:gd name="connsiteY3" fmla="*/ 6877878 h 6877878"/>
              <a:gd name="connsiteX4" fmla="*/ 0 w 4600160"/>
              <a:gd name="connsiteY4" fmla="*/ 6824870 h 6877878"/>
              <a:gd name="connsiteX0" fmla="*/ 0 w 4600160"/>
              <a:gd name="connsiteY0" fmla="*/ 6824870 h 6877878"/>
              <a:gd name="connsiteX1" fmla="*/ 3402909 w 4600160"/>
              <a:gd name="connsiteY1" fmla="*/ 0 h 6877878"/>
              <a:gd name="connsiteX2" fmla="*/ 4600160 w 4600160"/>
              <a:gd name="connsiteY2" fmla="*/ 1 h 6877878"/>
              <a:gd name="connsiteX3" fmla="*/ 1237008 w 4600160"/>
              <a:gd name="connsiteY3" fmla="*/ 6877878 h 6877878"/>
              <a:gd name="connsiteX4" fmla="*/ 0 w 4600160"/>
              <a:gd name="connsiteY4" fmla="*/ 6824870 h 6877878"/>
              <a:gd name="connsiteX0" fmla="*/ 0 w 4388125"/>
              <a:gd name="connsiteY0" fmla="*/ 6891130 h 6944138"/>
              <a:gd name="connsiteX1" fmla="*/ 3402909 w 4388125"/>
              <a:gd name="connsiteY1" fmla="*/ 66260 h 6944138"/>
              <a:gd name="connsiteX2" fmla="*/ 4388125 w 4388125"/>
              <a:gd name="connsiteY2" fmla="*/ 0 h 6944138"/>
              <a:gd name="connsiteX3" fmla="*/ 1237008 w 4388125"/>
              <a:gd name="connsiteY3" fmla="*/ 6944138 h 6944138"/>
              <a:gd name="connsiteX4" fmla="*/ 0 w 4388125"/>
              <a:gd name="connsiteY4" fmla="*/ 6891130 h 6944138"/>
              <a:gd name="connsiteX0" fmla="*/ 0 w 4335117"/>
              <a:gd name="connsiteY0" fmla="*/ 6824870 h 6877878"/>
              <a:gd name="connsiteX1" fmla="*/ 3402909 w 4335117"/>
              <a:gd name="connsiteY1" fmla="*/ 0 h 6877878"/>
              <a:gd name="connsiteX2" fmla="*/ 4335117 w 4335117"/>
              <a:gd name="connsiteY2" fmla="*/ 1 h 6877878"/>
              <a:gd name="connsiteX3" fmla="*/ 1237008 w 4335117"/>
              <a:gd name="connsiteY3" fmla="*/ 6877878 h 6877878"/>
              <a:gd name="connsiteX4" fmla="*/ 0 w 4335117"/>
              <a:gd name="connsiteY4" fmla="*/ 6824870 h 6877878"/>
              <a:gd name="connsiteX0" fmla="*/ 0 w 4335117"/>
              <a:gd name="connsiteY0" fmla="*/ 6824869 h 6877877"/>
              <a:gd name="connsiteX1" fmla="*/ 3323396 w 4335117"/>
              <a:gd name="connsiteY1" fmla="*/ 13252 h 6877877"/>
              <a:gd name="connsiteX2" fmla="*/ 4335117 w 4335117"/>
              <a:gd name="connsiteY2" fmla="*/ 0 h 6877877"/>
              <a:gd name="connsiteX3" fmla="*/ 1237008 w 4335117"/>
              <a:gd name="connsiteY3" fmla="*/ 6877877 h 6877877"/>
              <a:gd name="connsiteX4" fmla="*/ 0 w 4335117"/>
              <a:gd name="connsiteY4" fmla="*/ 6824869 h 6877877"/>
              <a:gd name="connsiteX0" fmla="*/ 0 w 4335117"/>
              <a:gd name="connsiteY0" fmla="*/ 6824869 h 6891130"/>
              <a:gd name="connsiteX1" fmla="*/ 3323396 w 4335117"/>
              <a:gd name="connsiteY1" fmla="*/ 13252 h 6891130"/>
              <a:gd name="connsiteX2" fmla="*/ 4335117 w 4335117"/>
              <a:gd name="connsiteY2" fmla="*/ 0 h 6891130"/>
              <a:gd name="connsiteX3" fmla="*/ 1077982 w 4335117"/>
              <a:gd name="connsiteY3" fmla="*/ 6891130 h 6891130"/>
              <a:gd name="connsiteX4" fmla="*/ 0 w 4335117"/>
              <a:gd name="connsiteY4" fmla="*/ 6824869 h 689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5117" h="6891130">
                <a:moveTo>
                  <a:pt x="0" y="6824869"/>
                </a:moveTo>
                <a:lnTo>
                  <a:pt x="3323396" y="13252"/>
                </a:lnTo>
                <a:lnTo>
                  <a:pt x="4335117" y="0"/>
                </a:lnTo>
                <a:lnTo>
                  <a:pt x="1077982" y="6891130"/>
                </a:lnTo>
                <a:lnTo>
                  <a:pt x="0" y="6824869"/>
                </a:lnTo>
                <a:close/>
              </a:path>
            </a:pathLst>
          </a:cu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Kosodĺžnik 32">
            <a:extLst>
              <a:ext uri="{FF2B5EF4-FFF2-40B4-BE49-F238E27FC236}">
                <a16:creationId xmlns:a16="http://schemas.microsoft.com/office/drawing/2014/main" id="{3A2DEAD7-B342-F8F7-93F8-4FF8CAAD7207}"/>
              </a:ext>
            </a:extLst>
          </p:cNvPr>
          <p:cNvSpPr/>
          <p:nvPr/>
        </p:nvSpPr>
        <p:spPr>
          <a:xfrm>
            <a:off x="325506" y="-16565"/>
            <a:ext cx="4335117" cy="6891130"/>
          </a:xfrm>
          <a:custGeom>
            <a:avLst/>
            <a:gdLst>
              <a:gd name="connsiteX0" fmla="*/ 0 w 995569"/>
              <a:gd name="connsiteY0" fmla="*/ 6612834 h 6612834"/>
              <a:gd name="connsiteX1" fmla="*/ 248892 w 995569"/>
              <a:gd name="connsiteY1" fmla="*/ 0 h 6612834"/>
              <a:gd name="connsiteX2" fmla="*/ 995569 w 995569"/>
              <a:gd name="connsiteY2" fmla="*/ 0 h 6612834"/>
              <a:gd name="connsiteX3" fmla="*/ 746677 w 995569"/>
              <a:gd name="connsiteY3" fmla="*/ 6612834 h 6612834"/>
              <a:gd name="connsiteX4" fmla="*/ 0 w 995569"/>
              <a:gd name="connsiteY4" fmla="*/ 6612834 h 6612834"/>
              <a:gd name="connsiteX0" fmla="*/ 0 w 3646003"/>
              <a:gd name="connsiteY0" fmla="*/ 6864625 h 6864625"/>
              <a:gd name="connsiteX1" fmla="*/ 248892 w 3646003"/>
              <a:gd name="connsiteY1" fmla="*/ 251791 h 6864625"/>
              <a:gd name="connsiteX2" fmla="*/ 3646003 w 3646003"/>
              <a:gd name="connsiteY2" fmla="*/ 0 h 6864625"/>
              <a:gd name="connsiteX3" fmla="*/ 746677 w 3646003"/>
              <a:gd name="connsiteY3" fmla="*/ 6864625 h 6864625"/>
              <a:gd name="connsiteX4" fmla="*/ 0 w 3646003"/>
              <a:gd name="connsiteY4" fmla="*/ 6864625 h 6864625"/>
              <a:gd name="connsiteX0" fmla="*/ 0 w 3646003"/>
              <a:gd name="connsiteY0" fmla="*/ 6864626 h 6864626"/>
              <a:gd name="connsiteX1" fmla="*/ 2448752 w 3646003"/>
              <a:gd name="connsiteY1" fmla="*/ 0 h 6864626"/>
              <a:gd name="connsiteX2" fmla="*/ 3646003 w 3646003"/>
              <a:gd name="connsiteY2" fmla="*/ 1 h 6864626"/>
              <a:gd name="connsiteX3" fmla="*/ 746677 w 3646003"/>
              <a:gd name="connsiteY3" fmla="*/ 6864626 h 6864626"/>
              <a:gd name="connsiteX4" fmla="*/ 0 w 3646003"/>
              <a:gd name="connsiteY4" fmla="*/ 6864626 h 6864626"/>
              <a:gd name="connsiteX0" fmla="*/ 0 w 4600160"/>
              <a:gd name="connsiteY0" fmla="*/ 6824870 h 6864626"/>
              <a:gd name="connsiteX1" fmla="*/ 3402909 w 4600160"/>
              <a:gd name="connsiteY1" fmla="*/ 0 h 6864626"/>
              <a:gd name="connsiteX2" fmla="*/ 4600160 w 4600160"/>
              <a:gd name="connsiteY2" fmla="*/ 1 h 6864626"/>
              <a:gd name="connsiteX3" fmla="*/ 1700834 w 4600160"/>
              <a:gd name="connsiteY3" fmla="*/ 6864626 h 6864626"/>
              <a:gd name="connsiteX4" fmla="*/ 0 w 4600160"/>
              <a:gd name="connsiteY4" fmla="*/ 6824870 h 6864626"/>
              <a:gd name="connsiteX0" fmla="*/ 0 w 4600160"/>
              <a:gd name="connsiteY0" fmla="*/ 6824870 h 6877878"/>
              <a:gd name="connsiteX1" fmla="*/ 3402909 w 4600160"/>
              <a:gd name="connsiteY1" fmla="*/ 0 h 6877878"/>
              <a:gd name="connsiteX2" fmla="*/ 4600160 w 4600160"/>
              <a:gd name="connsiteY2" fmla="*/ 1 h 6877878"/>
              <a:gd name="connsiteX3" fmla="*/ 1237008 w 4600160"/>
              <a:gd name="connsiteY3" fmla="*/ 6877878 h 6877878"/>
              <a:gd name="connsiteX4" fmla="*/ 0 w 4600160"/>
              <a:gd name="connsiteY4" fmla="*/ 6824870 h 6877878"/>
              <a:gd name="connsiteX0" fmla="*/ 0 w 4600160"/>
              <a:gd name="connsiteY0" fmla="*/ 6824870 h 6877878"/>
              <a:gd name="connsiteX1" fmla="*/ 3402909 w 4600160"/>
              <a:gd name="connsiteY1" fmla="*/ 0 h 6877878"/>
              <a:gd name="connsiteX2" fmla="*/ 4600160 w 4600160"/>
              <a:gd name="connsiteY2" fmla="*/ 1 h 6877878"/>
              <a:gd name="connsiteX3" fmla="*/ 1237008 w 4600160"/>
              <a:gd name="connsiteY3" fmla="*/ 6877878 h 6877878"/>
              <a:gd name="connsiteX4" fmla="*/ 0 w 4600160"/>
              <a:gd name="connsiteY4" fmla="*/ 6824870 h 6877878"/>
              <a:gd name="connsiteX0" fmla="*/ 0 w 4388125"/>
              <a:gd name="connsiteY0" fmla="*/ 6891130 h 6944138"/>
              <a:gd name="connsiteX1" fmla="*/ 3402909 w 4388125"/>
              <a:gd name="connsiteY1" fmla="*/ 66260 h 6944138"/>
              <a:gd name="connsiteX2" fmla="*/ 4388125 w 4388125"/>
              <a:gd name="connsiteY2" fmla="*/ 0 h 6944138"/>
              <a:gd name="connsiteX3" fmla="*/ 1237008 w 4388125"/>
              <a:gd name="connsiteY3" fmla="*/ 6944138 h 6944138"/>
              <a:gd name="connsiteX4" fmla="*/ 0 w 4388125"/>
              <a:gd name="connsiteY4" fmla="*/ 6891130 h 6944138"/>
              <a:gd name="connsiteX0" fmla="*/ 0 w 4335117"/>
              <a:gd name="connsiteY0" fmla="*/ 6824870 h 6877878"/>
              <a:gd name="connsiteX1" fmla="*/ 3402909 w 4335117"/>
              <a:gd name="connsiteY1" fmla="*/ 0 h 6877878"/>
              <a:gd name="connsiteX2" fmla="*/ 4335117 w 4335117"/>
              <a:gd name="connsiteY2" fmla="*/ 1 h 6877878"/>
              <a:gd name="connsiteX3" fmla="*/ 1237008 w 4335117"/>
              <a:gd name="connsiteY3" fmla="*/ 6877878 h 6877878"/>
              <a:gd name="connsiteX4" fmla="*/ 0 w 4335117"/>
              <a:gd name="connsiteY4" fmla="*/ 6824870 h 6877878"/>
              <a:gd name="connsiteX0" fmla="*/ 0 w 4335117"/>
              <a:gd name="connsiteY0" fmla="*/ 6824869 h 6877877"/>
              <a:gd name="connsiteX1" fmla="*/ 3323396 w 4335117"/>
              <a:gd name="connsiteY1" fmla="*/ 13252 h 6877877"/>
              <a:gd name="connsiteX2" fmla="*/ 4335117 w 4335117"/>
              <a:gd name="connsiteY2" fmla="*/ 0 h 6877877"/>
              <a:gd name="connsiteX3" fmla="*/ 1237008 w 4335117"/>
              <a:gd name="connsiteY3" fmla="*/ 6877877 h 6877877"/>
              <a:gd name="connsiteX4" fmla="*/ 0 w 4335117"/>
              <a:gd name="connsiteY4" fmla="*/ 6824869 h 6877877"/>
              <a:gd name="connsiteX0" fmla="*/ 0 w 4335117"/>
              <a:gd name="connsiteY0" fmla="*/ 6824869 h 6891130"/>
              <a:gd name="connsiteX1" fmla="*/ 3323396 w 4335117"/>
              <a:gd name="connsiteY1" fmla="*/ 13252 h 6891130"/>
              <a:gd name="connsiteX2" fmla="*/ 4335117 w 4335117"/>
              <a:gd name="connsiteY2" fmla="*/ 0 h 6891130"/>
              <a:gd name="connsiteX3" fmla="*/ 1077982 w 4335117"/>
              <a:gd name="connsiteY3" fmla="*/ 6891130 h 6891130"/>
              <a:gd name="connsiteX4" fmla="*/ 0 w 4335117"/>
              <a:gd name="connsiteY4" fmla="*/ 6824869 h 689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5117" h="6891130">
                <a:moveTo>
                  <a:pt x="0" y="6824869"/>
                </a:moveTo>
                <a:lnTo>
                  <a:pt x="3323396" y="13252"/>
                </a:lnTo>
                <a:lnTo>
                  <a:pt x="4335117" y="0"/>
                </a:lnTo>
                <a:lnTo>
                  <a:pt x="1077982" y="6891130"/>
                </a:lnTo>
                <a:lnTo>
                  <a:pt x="0" y="6824869"/>
                </a:lnTo>
                <a:close/>
              </a:path>
            </a:pathLst>
          </a:cu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1BF6D667-C8D6-0660-47EC-F108B9524602}"/>
              </a:ext>
            </a:extLst>
          </p:cNvPr>
          <p:cNvSpPr/>
          <p:nvPr/>
        </p:nvSpPr>
        <p:spPr>
          <a:xfrm>
            <a:off x="4002157" y="1510748"/>
            <a:ext cx="4015408" cy="702365"/>
          </a:xfrm>
          <a:prstGeom prst="rect">
            <a:avLst/>
          </a:prstGeom>
          <a:solidFill>
            <a:srgbClr val="A278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F9A616D-0095-9465-29CA-7AD524234983}"/>
              </a:ext>
            </a:extLst>
          </p:cNvPr>
          <p:cNvSpPr txBox="1"/>
          <p:nvPr/>
        </p:nvSpPr>
        <p:spPr>
          <a:xfrm>
            <a:off x="4386470" y="1582568"/>
            <a:ext cx="303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Timea Matúšková</a:t>
            </a:r>
          </a:p>
          <a:p>
            <a:pPr algn="ctr"/>
            <a:r>
              <a:rPr lang="sk-SK" dirty="0"/>
              <a:t>riaditeľka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3BC35CC-36E4-65A7-B727-606E71049BEA}"/>
              </a:ext>
            </a:extLst>
          </p:cNvPr>
          <p:cNvSpPr/>
          <p:nvPr/>
        </p:nvSpPr>
        <p:spPr>
          <a:xfrm>
            <a:off x="8309113" y="2228899"/>
            <a:ext cx="2769704" cy="646331"/>
          </a:xfrm>
          <a:prstGeom prst="rect">
            <a:avLst/>
          </a:prstGeom>
          <a:solidFill>
            <a:srgbClr val="A278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E4FC06CD-3A94-804C-2482-4181BD78DDED}"/>
              </a:ext>
            </a:extLst>
          </p:cNvPr>
          <p:cNvSpPr txBox="1"/>
          <p:nvPr/>
        </p:nvSpPr>
        <p:spPr>
          <a:xfrm>
            <a:off x="8401878" y="2228899"/>
            <a:ext cx="267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Karin </a:t>
            </a:r>
            <a:r>
              <a:rPr lang="sk-SK" dirty="0" err="1"/>
              <a:t>Rečlová</a:t>
            </a:r>
            <a:endParaRPr lang="sk-SK" dirty="0"/>
          </a:p>
          <a:p>
            <a:pPr algn="ctr"/>
            <a:r>
              <a:rPr lang="sk-SK" dirty="0"/>
              <a:t>asistentka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15A3C6BF-94FF-C1E3-4DFA-A2BF344560A4}"/>
              </a:ext>
            </a:extLst>
          </p:cNvPr>
          <p:cNvSpPr/>
          <p:nvPr/>
        </p:nvSpPr>
        <p:spPr>
          <a:xfrm>
            <a:off x="453887" y="3260035"/>
            <a:ext cx="2170043" cy="3352800"/>
          </a:xfrm>
          <a:prstGeom prst="rect">
            <a:avLst/>
          </a:prstGeom>
          <a:solidFill>
            <a:srgbClr val="A278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01167327-FF4C-5DF3-9F74-399C3EB21600}"/>
              </a:ext>
            </a:extLst>
          </p:cNvPr>
          <p:cNvSpPr/>
          <p:nvPr/>
        </p:nvSpPr>
        <p:spPr>
          <a:xfrm>
            <a:off x="9286459" y="3260035"/>
            <a:ext cx="2170043" cy="3352800"/>
          </a:xfrm>
          <a:prstGeom prst="rect">
            <a:avLst/>
          </a:prstGeom>
          <a:solidFill>
            <a:srgbClr val="A278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BD0F6995-2D55-6126-4220-9ED436DF0E04}"/>
              </a:ext>
            </a:extLst>
          </p:cNvPr>
          <p:cNvSpPr/>
          <p:nvPr/>
        </p:nvSpPr>
        <p:spPr>
          <a:xfrm>
            <a:off x="6336195" y="3260035"/>
            <a:ext cx="2170043" cy="3352800"/>
          </a:xfrm>
          <a:prstGeom prst="rect">
            <a:avLst/>
          </a:prstGeom>
          <a:solidFill>
            <a:srgbClr val="A278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994D6CAE-0B8D-9D79-9AE2-9C4620B14BD4}"/>
              </a:ext>
            </a:extLst>
          </p:cNvPr>
          <p:cNvSpPr/>
          <p:nvPr/>
        </p:nvSpPr>
        <p:spPr>
          <a:xfrm>
            <a:off x="3346174" y="3260035"/>
            <a:ext cx="2170043" cy="3352800"/>
          </a:xfrm>
          <a:prstGeom prst="rect">
            <a:avLst/>
          </a:prstGeom>
          <a:solidFill>
            <a:srgbClr val="A278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0564B298-E1CA-D001-8BEF-0D1E92422C03}"/>
              </a:ext>
            </a:extLst>
          </p:cNvPr>
          <p:cNvSpPr txBox="1"/>
          <p:nvPr/>
        </p:nvSpPr>
        <p:spPr>
          <a:xfrm>
            <a:off x="637760" y="3260035"/>
            <a:ext cx="180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PERSONÁLNE ODDELENIE:</a:t>
            </a:r>
          </a:p>
          <a:p>
            <a:pPr algn="ctr"/>
            <a:r>
              <a:rPr lang="sk-SK" dirty="0"/>
              <a:t>vedúca:</a:t>
            </a:r>
          </a:p>
          <a:p>
            <a:pPr algn="ctr"/>
            <a:r>
              <a:rPr lang="sk-SK" dirty="0"/>
              <a:t>Klára Martinková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zamestnanec:</a:t>
            </a:r>
          </a:p>
          <a:p>
            <a:pPr algn="ctr"/>
            <a:r>
              <a:rPr lang="sk-SK" dirty="0"/>
              <a:t>Sebastián Holos</a:t>
            </a:r>
          </a:p>
          <a:p>
            <a:pPr algn="ctr"/>
            <a:endParaRPr lang="sk-SK" dirty="0"/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7D166BDC-E566-717A-9307-B12085D29C81}"/>
              </a:ext>
            </a:extLst>
          </p:cNvPr>
          <p:cNvSpPr txBox="1"/>
          <p:nvPr/>
        </p:nvSpPr>
        <p:spPr>
          <a:xfrm>
            <a:off x="3346174" y="3260035"/>
            <a:ext cx="220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MARKETINGOVÉ ODDELENIE:</a:t>
            </a:r>
          </a:p>
          <a:p>
            <a:pPr algn="ctr"/>
            <a:r>
              <a:rPr lang="sk-SK" dirty="0"/>
              <a:t>vedúci:</a:t>
            </a:r>
          </a:p>
          <a:p>
            <a:pPr algn="ctr"/>
            <a:r>
              <a:rPr lang="sk-SK" dirty="0"/>
              <a:t>Simon Pacalaj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zamestnanci:</a:t>
            </a:r>
          </a:p>
          <a:p>
            <a:pPr algn="ctr"/>
            <a:r>
              <a:rPr lang="sk-SK" dirty="0"/>
              <a:t>Nina Živčicová</a:t>
            </a:r>
          </a:p>
          <a:p>
            <a:pPr algn="ctr"/>
            <a:r>
              <a:rPr lang="sk-SK" dirty="0"/>
              <a:t>Diana Schmidtová</a:t>
            </a:r>
          </a:p>
          <a:p>
            <a:pPr algn="ctr"/>
            <a:r>
              <a:rPr lang="sk-SK" dirty="0"/>
              <a:t>Nikola Šipulová</a:t>
            </a:r>
          </a:p>
          <a:p>
            <a:pPr algn="ctr"/>
            <a:r>
              <a:rPr lang="sk-SK" dirty="0"/>
              <a:t>Frederika Fridrichová</a:t>
            </a:r>
          </a:p>
          <a:p>
            <a:pPr algn="ctr"/>
            <a:r>
              <a:rPr lang="sk-SK" dirty="0"/>
              <a:t>Tímea Zaťková</a:t>
            </a:r>
          </a:p>
          <a:p>
            <a:pPr algn="ctr"/>
            <a:r>
              <a:rPr lang="sk-SK" dirty="0"/>
              <a:t>Sofia Bachledová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3799CFE5-38E3-05E4-AC97-1E92E6D811FA}"/>
              </a:ext>
            </a:extLst>
          </p:cNvPr>
          <p:cNvSpPr txBox="1"/>
          <p:nvPr/>
        </p:nvSpPr>
        <p:spPr>
          <a:xfrm>
            <a:off x="6401627" y="3286539"/>
            <a:ext cx="2039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OBCHODNÉ ODDELENIE:</a:t>
            </a:r>
          </a:p>
          <a:p>
            <a:pPr algn="ctr"/>
            <a:r>
              <a:rPr lang="sk-SK" dirty="0"/>
              <a:t>vedúci:</a:t>
            </a:r>
          </a:p>
          <a:p>
            <a:pPr algn="ctr"/>
            <a:r>
              <a:rPr lang="sk-SK" dirty="0"/>
              <a:t>Elias Bahar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zamestnanci:</a:t>
            </a:r>
          </a:p>
          <a:p>
            <a:pPr algn="ctr"/>
            <a:r>
              <a:rPr lang="sk-SK" dirty="0"/>
              <a:t>Šimon Hric</a:t>
            </a:r>
          </a:p>
          <a:p>
            <a:pPr algn="ctr"/>
            <a:r>
              <a:rPr lang="sk-SK" dirty="0"/>
              <a:t>Manuel Červienka</a:t>
            </a:r>
          </a:p>
          <a:p>
            <a:pPr algn="ctr"/>
            <a:r>
              <a:rPr lang="sk-SK" dirty="0"/>
              <a:t>Michaela Raffajová</a:t>
            </a:r>
          </a:p>
          <a:p>
            <a:pPr algn="ctr"/>
            <a:r>
              <a:rPr lang="sk-SK" dirty="0"/>
              <a:t>Michaela Urgelová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C473CC60-603A-4B68-B25D-30C73B271453}"/>
              </a:ext>
            </a:extLst>
          </p:cNvPr>
          <p:cNvSpPr txBox="1"/>
          <p:nvPr/>
        </p:nvSpPr>
        <p:spPr>
          <a:xfrm>
            <a:off x="9382539" y="3286539"/>
            <a:ext cx="1971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EKONOMICKÉ ODDELENIE:</a:t>
            </a:r>
          </a:p>
          <a:p>
            <a:pPr algn="ctr"/>
            <a:r>
              <a:rPr lang="sk-SK" dirty="0"/>
              <a:t>vedúci:</a:t>
            </a:r>
          </a:p>
          <a:p>
            <a:pPr algn="ctr"/>
            <a:r>
              <a:rPr lang="sk-SK" dirty="0"/>
              <a:t>Matej Horváth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zamestnanec:</a:t>
            </a:r>
          </a:p>
          <a:p>
            <a:pPr algn="ctr"/>
            <a:r>
              <a:rPr lang="sk-SK" dirty="0"/>
              <a:t>Adam Bambura</a:t>
            </a:r>
          </a:p>
        </p:txBody>
      </p:sp>
      <p:sp>
        <p:nvSpPr>
          <p:cNvPr id="31" name="Obdĺžnik 30">
            <a:extLst>
              <a:ext uri="{FF2B5EF4-FFF2-40B4-BE49-F238E27FC236}">
                <a16:creationId xmlns:a16="http://schemas.microsoft.com/office/drawing/2014/main" id="{9053FC55-19D0-1843-9F90-5B7EDD1FE362}"/>
              </a:ext>
            </a:extLst>
          </p:cNvPr>
          <p:cNvSpPr/>
          <p:nvPr/>
        </p:nvSpPr>
        <p:spPr>
          <a:xfrm>
            <a:off x="0" y="251791"/>
            <a:ext cx="12192000" cy="682137"/>
          </a:xfrm>
          <a:prstGeom prst="rect">
            <a:avLst/>
          </a:prstGeom>
          <a:solidFill>
            <a:schemeClr val="bg1"/>
          </a:solidFill>
          <a:ln>
            <a:solidFill>
              <a:srgbClr val="A27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3357B0E-8BD0-AC87-58C4-74F0E8641345}"/>
              </a:ext>
            </a:extLst>
          </p:cNvPr>
          <p:cNvSpPr txBox="1"/>
          <p:nvPr/>
        </p:nvSpPr>
        <p:spPr>
          <a:xfrm>
            <a:off x="4002157" y="281016"/>
            <a:ext cx="629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ORGANIZAČNÁ ŠTRUKTÚRA</a:t>
            </a:r>
          </a:p>
        </p:txBody>
      </p:sp>
    </p:spTree>
    <p:extLst>
      <p:ext uri="{BB962C8B-B14F-4D97-AF65-F5344CB8AC3E}">
        <p14:creationId xmlns:p14="http://schemas.microsoft.com/office/powerpoint/2010/main" val="187304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71E0B-9C3C-6C37-450B-9031DC61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A2781B"/>
                </a:solidFill>
              </a:rPr>
              <a:t>ČO PONÚKAME?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2C6411-59D6-202F-927F-C386B4DE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65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         STAVEBNÝ MATERIÁL                     REALIZÁCIE RODINNÝCH DOMOV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5D53A4-E448-7593-8CED-5C41FC69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64" y="2737500"/>
            <a:ext cx="5442136" cy="3035503"/>
          </a:xfrm>
          <a:prstGeom prst="rect">
            <a:avLst/>
          </a:prstGeom>
        </p:spPr>
      </p:pic>
      <p:pic>
        <p:nvPicPr>
          <p:cNvPr id="7" name="Obrázok 6" descr="PENETRAL ALP asfaltový lak 9kg">
            <a:hlinkClick r:id="rId3"/>
            <a:extLst>
              <a:ext uri="{FF2B5EF4-FFF2-40B4-BE49-F238E27FC236}">
                <a16:creationId xmlns:a16="http://schemas.microsoft.com/office/drawing/2014/main" id="{D924F45C-3020-0DF2-9D4F-BD6E067095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8" t="10858" r="17273" b="8218"/>
          <a:stretch/>
        </p:blipFill>
        <p:spPr bwMode="auto">
          <a:xfrm>
            <a:off x="838200" y="2257336"/>
            <a:ext cx="1214264" cy="151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E4322E6-9842-697D-F818-45B137646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198" y="3775166"/>
            <a:ext cx="1255417" cy="1509678"/>
          </a:xfrm>
          <a:prstGeom prst="rect">
            <a:avLst/>
          </a:prstGeom>
        </p:spPr>
      </p:pic>
      <p:pic>
        <p:nvPicPr>
          <p:cNvPr id="10" name="Obrázok 9" descr="Baumit Beton B20 25kg">
            <a:hlinkClick r:id="rId6"/>
            <a:extLst>
              <a:ext uri="{FF2B5EF4-FFF2-40B4-BE49-F238E27FC236}">
                <a16:creationId xmlns:a16="http://schemas.microsoft.com/office/drawing/2014/main" id="{50E1E499-4255-A078-89AE-A75BF5191B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15616" r="12940" b="14165"/>
          <a:stretch/>
        </p:blipFill>
        <p:spPr bwMode="auto">
          <a:xfrm>
            <a:off x="3678154" y="4836586"/>
            <a:ext cx="1662471" cy="149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76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6D791-23D5-55E4-ACFB-248CD5F8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A2781B"/>
                </a:solidFill>
              </a:rPr>
              <a:t>RODINNÉ DOMY</a:t>
            </a:r>
          </a:p>
        </p:txBody>
      </p:sp>
      <p:pic>
        <p:nvPicPr>
          <p:cNvPr id="4" name="Zástupný objekt pre obsah 3" descr="Veľkolepá ponuka Chorvátsky Grob !!">
            <a:extLst>
              <a:ext uri="{FF2B5EF4-FFF2-40B4-BE49-F238E27FC236}">
                <a16:creationId xmlns:a16="http://schemas.microsoft.com/office/drawing/2014/main" id="{104D0076-9C2D-6E4F-F4F7-DE632AE38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843"/>
            <a:ext cx="3978887" cy="286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Krásny 4i rodinný dom v obci Reca, okres SENEC">
            <a:extLst>
              <a:ext uri="{FF2B5EF4-FFF2-40B4-BE49-F238E27FC236}">
                <a16:creationId xmlns:a16="http://schemas.microsoft.com/office/drawing/2014/main" id="{EBA6A066-7322-6854-7BC4-D2A0FE6B7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87" y="1379745"/>
            <a:ext cx="4101980" cy="285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A424617-28AF-234B-10E9-65B2AA46F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67" y="1373842"/>
            <a:ext cx="4111133" cy="2859446"/>
          </a:xfrm>
          <a:prstGeom prst="rect">
            <a:avLst/>
          </a:prstGeom>
          <a:noFill/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8389D2D-7331-5D2A-825B-D92934C64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9191"/>
            <a:ext cx="3978887" cy="2618809"/>
          </a:xfrm>
          <a:prstGeom prst="rect">
            <a:avLst/>
          </a:prstGeom>
          <a:noFill/>
        </p:spPr>
      </p:pic>
      <p:pic>
        <p:nvPicPr>
          <p:cNvPr id="8" name="Obrázok 7" descr="Projekt bungalovu O120">
            <a:extLst>
              <a:ext uri="{FF2B5EF4-FFF2-40B4-BE49-F238E27FC236}">
                <a16:creationId xmlns:a16="http://schemas.microsoft.com/office/drawing/2014/main" id="{42A13927-A5F2-F720-63A8-B95CA24B7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88" y="4245093"/>
            <a:ext cx="4111134" cy="26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149CC65-0E6E-BC10-483B-BC7AE4766A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5"/>
          <a:stretch/>
        </p:blipFill>
        <p:spPr bwMode="auto">
          <a:xfrm>
            <a:off x="8080867" y="4245094"/>
            <a:ext cx="4111133" cy="2612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000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B6EC7-FCC7-5A41-FBA3-245CABE6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336" y="4181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900" b="1" kern="1800" dirty="0">
                <a:solidFill>
                  <a:srgbClr val="A278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RD JOKI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>
              <a:solidFill>
                <a:srgbClr val="A2781B"/>
              </a:solidFill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38F00CCA-85F6-74A7-A158-07A360852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02926" cy="270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D3F15B0-B873-9EEE-2CDE-BD8273B61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36" y="4337197"/>
            <a:ext cx="4480864" cy="25208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AD3102C-92CC-CC3D-7F7E-4C4A90D00B1D}"/>
              </a:ext>
            </a:extLst>
          </p:cNvPr>
          <p:cNvSpPr txBox="1"/>
          <p:nvPr/>
        </p:nvSpPr>
        <p:spPr>
          <a:xfrm>
            <a:off x="6481998" y="1351720"/>
            <a:ext cx="6486938" cy="2555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k-SK" sz="2400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Obytné miestnosti: </a:t>
            </a:r>
            <a:r>
              <a:rPr lang="sk-SK" sz="2400" b="1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sk-SK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k-SK" sz="2400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Počet osôb: </a:t>
            </a:r>
            <a:r>
              <a:rPr lang="sk-SK" sz="2400" b="1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sk-SK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k-SK" sz="2400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Výška strechy: </a:t>
            </a:r>
            <a:r>
              <a:rPr lang="sk-SK" sz="2400" b="1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6.8 m</a:t>
            </a:r>
            <a:endParaRPr lang="sk-SK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k-SK" sz="2400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Sklon strechy: </a:t>
            </a:r>
            <a:r>
              <a:rPr lang="sk-SK" sz="2400" b="1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2.1°</a:t>
            </a:r>
            <a:endParaRPr lang="sk-SK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k-SK" sz="2400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Obytná plocha: </a:t>
            </a:r>
            <a:r>
              <a:rPr lang="sk-SK" sz="2400" b="1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89.74 m²</a:t>
            </a:r>
            <a:endParaRPr lang="sk-SK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k-SK" sz="2400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Celková úžitková plocha: </a:t>
            </a:r>
            <a:r>
              <a:rPr lang="sk-SK" sz="2400" b="1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223.27 m²</a:t>
            </a:r>
            <a:endParaRPr lang="sk-SK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k-SK" sz="2400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Zastavaná plocha: </a:t>
            </a:r>
            <a:r>
              <a:rPr lang="sk-SK" sz="2400" b="1" spc="225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186.51 m²</a:t>
            </a:r>
            <a:endParaRPr lang="sk-SK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19160C2-B946-2FC9-4427-05D2C16B7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2" y="3429000"/>
            <a:ext cx="3496039" cy="20336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61825CB3-EE37-5569-E4B0-FE19B5DD45A6}"/>
              </a:ext>
            </a:extLst>
          </p:cNvPr>
          <p:cNvSpPr txBox="1"/>
          <p:nvPr/>
        </p:nvSpPr>
        <p:spPr>
          <a:xfrm>
            <a:off x="1105582" y="5784622"/>
            <a:ext cx="648693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sk-SK" sz="2400" b="1" i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Cena realizácie od</a:t>
            </a:r>
            <a:r>
              <a:rPr lang="sk-SK" sz="24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sk-SK" sz="2400" b="1" i="1" dirty="0">
                <a:solidFill>
                  <a:srgbClr val="A2781B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352 000 €</a:t>
            </a:r>
            <a:endParaRPr lang="sk-SK" sz="1400" b="1" i="1" dirty="0">
              <a:solidFill>
                <a:srgbClr val="A2781B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3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AA285-9C04-E4A5-BF32-5E6E3E19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A2781B"/>
                </a:solidFill>
              </a:rPr>
              <a:t>STAVEBNÝ MATERIÁL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5C2FD9-8927-686F-1A04-F99830938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Tvárnice </a:t>
            </a:r>
          </a:p>
          <a:p>
            <a:endParaRPr lang="sk-SK" dirty="0"/>
          </a:p>
        </p:txBody>
      </p:sp>
      <p:pic>
        <p:nvPicPr>
          <p:cNvPr id="4" name="Obrázok 3" descr="HELUZ FAMILY 50 2in1 tehla brúsená">
            <a:hlinkClick r:id="rId2"/>
            <a:extLst>
              <a:ext uri="{FF2B5EF4-FFF2-40B4-BE49-F238E27FC236}">
                <a16:creationId xmlns:a16="http://schemas.microsoft.com/office/drawing/2014/main" id="{BEC015F7-1F01-73C8-8FBA-D088615D7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" y="2316162"/>
            <a:ext cx="1668946" cy="166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HELUZ 44 PLUS tehla nebrúsená">
            <a:hlinkClick r:id="rId4"/>
            <a:extLst>
              <a:ext uri="{FF2B5EF4-FFF2-40B4-BE49-F238E27FC236}">
                <a16:creationId xmlns:a16="http://schemas.microsoft.com/office/drawing/2014/main" id="{B526FE79-1025-3156-72FC-20CD4ED92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00" y="2316162"/>
            <a:ext cx="1709082" cy="17090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01D0846-6738-792B-A817-ABDE5DBCDC30}"/>
              </a:ext>
            </a:extLst>
          </p:cNvPr>
          <p:cNvSpPr txBox="1"/>
          <p:nvPr/>
        </p:nvSpPr>
        <p:spPr>
          <a:xfrm>
            <a:off x="3311129" y="2782669"/>
            <a:ext cx="206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HELUZ FAMILY 50 2in1 tehla brúsená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k-SK" dirty="0"/>
              <a:t>10,59 €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EB3808E-2102-798D-83ED-133416C45A90}"/>
              </a:ext>
            </a:extLst>
          </p:cNvPr>
          <p:cNvSpPr txBox="1"/>
          <p:nvPr/>
        </p:nvSpPr>
        <p:spPr>
          <a:xfrm>
            <a:off x="8963400" y="2782669"/>
            <a:ext cx="1709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HELUZ 44 PLUS tehla nebrúsená 10,59 €</a:t>
            </a:r>
            <a:endParaRPr lang="sk-SK" dirty="0"/>
          </a:p>
        </p:txBody>
      </p:sp>
      <p:pic>
        <p:nvPicPr>
          <p:cNvPr id="9" name="Obrázok 8" descr="Bramac PLATINUM Star - základná škridla">
            <a:hlinkClick r:id="rId6"/>
            <a:extLst>
              <a:ext uri="{FF2B5EF4-FFF2-40B4-BE49-F238E27FC236}">
                <a16:creationId xmlns:a16="http://schemas.microsoft.com/office/drawing/2014/main" id="{2E8837DB-02AF-8C2E-A48D-09AD22CDE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1" y="4777580"/>
            <a:ext cx="1771166" cy="17711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E9C6B83F-E8B2-106B-5715-0EFAFA7ED048}"/>
              </a:ext>
            </a:extLst>
          </p:cNvPr>
          <p:cNvSpPr txBox="1"/>
          <p:nvPr/>
        </p:nvSpPr>
        <p:spPr>
          <a:xfrm>
            <a:off x="838200" y="4119734"/>
            <a:ext cx="19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Krytiny</a:t>
            </a:r>
            <a:r>
              <a:rPr lang="sk-SK" dirty="0"/>
              <a:t>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A973EEAA-CC7B-BD01-E4EE-2A73A7BE5F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3000" y="4896334"/>
            <a:ext cx="1709082" cy="1709082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136A84E3-5607-2BB1-DB83-2175F42E0CE8}"/>
              </a:ext>
            </a:extLst>
          </p:cNvPr>
          <p:cNvSpPr txBox="1"/>
          <p:nvPr/>
        </p:nvSpPr>
        <p:spPr>
          <a:xfrm>
            <a:off x="3209560" y="5473876"/>
            <a:ext cx="298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Bramac</a:t>
            </a:r>
            <a:r>
              <a:rPr lang="sk-SK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PLATINUM </a:t>
            </a:r>
            <a:r>
              <a:rPr lang="sk-SK" dirty="0" err="1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Star</a:t>
            </a:r>
            <a:r>
              <a:rPr lang="sk-SK" dirty="0"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 - základná škridla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k-SK" dirty="0"/>
              <a:t>1,49 €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3B82807-61C1-EF91-4DB8-04AD95F2AA7C}"/>
              </a:ext>
            </a:extLst>
          </p:cNvPr>
          <p:cNvSpPr txBox="1"/>
          <p:nvPr/>
        </p:nvSpPr>
        <p:spPr>
          <a:xfrm>
            <a:off x="8839200" y="5473876"/>
            <a:ext cx="262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>
                <a:latin typeface="inherit"/>
                <a:ea typeface="Times New Roman" panose="02020603050405020304" pitchFamily="18" charset="0"/>
                <a:cs typeface="Open Sans" panose="020B0604020202020204" pitchFamily="34" charset="0"/>
              </a:rPr>
              <a:t>Bramac</a:t>
            </a:r>
            <a:r>
              <a:rPr lang="sk-SK" dirty="0">
                <a:latin typeface="inherit"/>
                <a:ea typeface="Times New Roman" panose="02020603050405020304" pitchFamily="18" charset="0"/>
                <a:cs typeface="Open Sans" panose="020B0604020202020204" pitchFamily="34" charset="0"/>
              </a:rPr>
              <a:t> KLASIK Štandard - základná škridla polovičná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k-SK" dirty="0"/>
              <a:t>1,44 €</a:t>
            </a:r>
          </a:p>
        </p:txBody>
      </p:sp>
    </p:spTree>
    <p:extLst>
      <p:ext uri="{BB962C8B-B14F-4D97-AF65-F5344CB8AC3E}">
        <p14:creationId xmlns:p14="http://schemas.microsoft.com/office/powerpoint/2010/main" val="175211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14A52-F0B7-19AB-499F-1C84DD23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A2781B"/>
                </a:solidFill>
              </a:rPr>
              <a:t>EKOLÓGIA PRI VÝSTAVBE RODINNÝCH DOMOV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63B9FF-BE54-EC0C-EF06-D708CE48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2" y="1194039"/>
            <a:ext cx="10611320" cy="3130688"/>
          </a:xfrm>
        </p:spPr>
        <p:txBody>
          <a:bodyPr>
            <a:normAutofit/>
          </a:bodyPr>
          <a:lstStyle/>
          <a:p>
            <a:endParaRPr lang="sk-SK" sz="18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sk-SK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sk-SK" sz="18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sk-SK" sz="18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sk-SK" sz="18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                 </a:t>
            </a:r>
            <a:r>
              <a:rPr lang="sk-SK" sz="2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Ponúkame konštrukčné riešenia spracované v Technickom a skúšobnom ústave (TSÚS).</a:t>
            </a:r>
            <a:endParaRPr lang="sk-SK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908E5B-C7AB-0222-FC8F-82EAFDB70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4" t="4110" r="4672" b="4521"/>
          <a:stretch/>
        </p:blipFill>
        <p:spPr>
          <a:xfrm>
            <a:off x="676576" y="2192884"/>
            <a:ext cx="1102378" cy="113299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16FD9E1-4D7B-DB31-D995-2342A7FE96FC}"/>
              </a:ext>
            </a:extLst>
          </p:cNvPr>
          <p:cNvSpPr txBox="1"/>
          <p:nvPr/>
        </p:nvSpPr>
        <p:spPr>
          <a:xfrm>
            <a:off x="1816265" y="4164399"/>
            <a:ext cx="9858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Vaše stavby realizujeme z prírodných materiálov, ktoré sú šetrné k prírode.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995EDD5-00B3-7DBE-3A07-57AB0BDE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32" y="3616884"/>
            <a:ext cx="1102378" cy="109502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61622CB4-ED5C-F936-31C0-8A625801E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87" y="5002914"/>
            <a:ext cx="1121033" cy="1160230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647C8A35-189A-419A-D2C9-C08D2137E464}"/>
              </a:ext>
            </a:extLst>
          </p:cNvPr>
          <p:cNvSpPr txBox="1"/>
          <p:nvPr/>
        </p:nvSpPr>
        <p:spPr>
          <a:xfrm>
            <a:off x="1834920" y="5310018"/>
            <a:ext cx="926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Navrhujeme domy, ktoré spĺňajú požiadavku na domy v kategórii s takmer nulovou spotrebou energie.</a:t>
            </a:r>
          </a:p>
        </p:txBody>
      </p:sp>
    </p:spTree>
    <p:extLst>
      <p:ext uri="{BB962C8B-B14F-4D97-AF65-F5344CB8AC3E}">
        <p14:creationId xmlns:p14="http://schemas.microsoft.com/office/powerpoint/2010/main" val="102409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365</Words>
  <Application>Microsoft Office PowerPoint</Application>
  <PresentationFormat>Širokoúhlá obrazovka</PresentationFormat>
  <Paragraphs>89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inherit</vt:lpstr>
      <vt:lpstr>Open Sans</vt:lpstr>
      <vt:lpstr>Times New Roman</vt:lpstr>
      <vt:lpstr>Office Theme</vt:lpstr>
      <vt:lpstr>Prezentace aplikace PowerPoint</vt:lpstr>
      <vt:lpstr>ČO ROBÍME?</vt:lpstr>
      <vt:lpstr>Informácie o našej cvičnej firme</vt:lpstr>
      <vt:lpstr>Prezentace aplikace PowerPoint</vt:lpstr>
      <vt:lpstr>ČO PONÚKAME?</vt:lpstr>
      <vt:lpstr>RODINNÉ DOMY</vt:lpstr>
      <vt:lpstr>RD JOKI </vt:lpstr>
      <vt:lpstr>STAVEBNÝ MATERIÁL</vt:lpstr>
      <vt:lpstr>EKOLÓGIA PRI VÝSTAVBE RODINNÝCH DOMOV</vt:lpstr>
      <vt:lpstr>OBCHODNÉ PODMIENKY</vt:lpstr>
      <vt:lpstr>KONTAKTNÉ INFORMÁCIE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Žiak</dc:creator>
  <cp:lastModifiedBy>Radek Maxa</cp:lastModifiedBy>
  <cp:revision>19</cp:revision>
  <dcterms:created xsi:type="dcterms:W3CDTF">2022-10-24T11:26:48Z</dcterms:created>
  <dcterms:modified xsi:type="dcterms:W3CDTF">2022-11-22T14:34:58Z</dcterms:modified>
</cp:coreProperties>
</file>