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Default Extension="mp4" ContentType="video/mp4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2" r:id="rId2"/>
    <p:sldId id="257" r:id="rId3"/>
    <p:sldId id="256" r:id="rId4"/>
    <p:sldId id="261" r:id="rId5"/>
    <p:sldId id="258" r:id="rId6"/>
    <p:sldId id="260" r:id="rId7"/>
    <p:sldId id="259" r:id="rId8"/>
    <p:sldId id="264" r:id="rId9"/>
    <p:sldId id="265" r:id="rId10"/>
    <p:sldId id="267" r:id="rId11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80" d="100"/>
          <a:sy n="80" d="100"/>
        </p:scale>
        <p:origin x="100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CF0C3FE-80A2-1E67-E3C2-E8A3465221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9B03C71E-D891-CBB3-94C4-7D267F90BFD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D912286F-545F-4689-C304-1FE8439499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DA4A4F-0848-4C33-98DA-B87D93CADA3E}" type="datetimeFigureOut">
              <a:rPr lang="cs-CZ" smtClean="0"/>
              <a:t>16.11.2022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50399C0B-0425-37C8-EA80-485A938278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939C62F1-A5DA-8715-417A-E21FFCED1B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6AA016-8F0A-4A77-BCFC-CB472A9B08E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768898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BB98E5C-ED7D-E026-39CB-83ACC31628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ACDC6D7B-2B5E-09E5-055B-558C5338979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AA6CC9BE-A58E-9E4F-2895-C707D44C4B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DA4A4F-0848-4C33-98DA-B87D93CADA3E}" type="datetimeFigureOut">
              <a:rPr lang="cs-CZ" smtClean="0"/>
              <a:t>16.11.2022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1D522EE7-DE2F-F96C-F87C-54F42730C0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39ACE555-2C63-E759-C6BC-7D47123E24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6AA016-8F0A-4A77-BCFC-CB472A9B08E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293298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>
            <a:extLst>
              <a:ext uri="{FF2B5EF4-FFF2-40B4-BE49-F238E27FC236}">
                <a16:creationId xmlns:a16="http://schemas.microsoft.com/office/drawing/2014/main" id="{E9F56E12-0594-FBFB-0002-76C0258C937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0464C6F7-C1F3-DAEC-3F98-165EC56FB9C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C308582B-F026-D6AB-ACB1-927FE93D07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DA4A4F-0848-4C33-98DA-B87D93CADA3E}" type="datetimeFigureOut">
              <a:rPr lang="cs-CZ" smtClean="0"/>
              <a:t>16.11.2022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510661E6-978D-222A-7431-02B2A5E1F8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190E4971-D6AE-BF64-6F34-4B59186F35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6AA016-8F0A-4A77-BCFC-CB472A9B08E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312547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8DCC89A-36FE-BD94-4B1E-034FF2FA14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9C9A1616-6A0E-3515-19C9-14738F488AC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AC2A34C5-7945-18AD-1C0A-90FED63460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DA4A4F-0848-4C33-98DA-B87D93CADA3E}" type="datetimeFigureOut">
              <a:rPr lang="cs-CZ" smtClean="0"/>
              <a:t>16.11.2022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CECCD017-4C26-D430-0717-296EA8183A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2A648648-3D4A-DE4E-3E8B-1DF0DE5D4C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6AA016-8F0A-4A77-BCFC-CB472A9B08E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517276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E811265-D7DC-54FA-9CA6-989CA0AFC6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955780EC-253C-670F-DEDF-F3D5551F902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A2BF22E3-FF93-F13F-9C17-729E676F89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DA4A4F-0848-4C33-98DA-B87D93CADA3E}" type="datetimeFigureOut">
              <a:rPr lang="cs-CZ" smtClean="0"/>
              <a:t>16.11.2022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D6FA76BC-C820-4818-AE9A-8EB53E63B8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7F89E47C-B36F-1A37-91E3-200829F2EB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6AA016-8F0A-4A77-BCFC-CB472A9B08E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880413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54D4544-1516-3FC3-751D-5C67B6000D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17263AC3-039B-3681-3F27-6A43972F363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0442B602-F772-C731-DEF0-A2D830A1700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E6F1E195-241C-4F22-0440-6D2393565F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DA4A4F-0848-4C33-98DA-B87D93CADA3E}" type="datetimeFigureOut">
              <a:rPr lang="cs-CZ" smtClean="0"/>
              <a:t>16.11.2022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25871FC1-A370-9243-94DA-4868D16430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5C864A24-20D1-2BAE-EAD2-12B7B262A5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6AA016-8F0A-4A77-BCFC-CB472A9B08E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570735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A42D0D3-45BA-7EA2-4AC5-CC2519C47B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BF3DA2E0-DBEF-48C9-A4E5-CBC891720A9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36ED53BB-218D-A930-AF05-BF05CE84BB4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text 4">
            <a:extLst>
              <a:ext uri="{FF2B5EF4-FFF2-40B4-BE49-F238E27FC236}">
                <a16:creationId xmlns:a16="http://schemas.microsoft.com/office/drawing/2014/main" id="{E7892697-6B5A-4996-DE9C-338D721479B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6" name="Zástupný obsah 5">
            <a:extLst>
              <a:ext uri="{FF2B5EF4-FFF2-40B4-BE49-F238E27FC236}">
                <a16:creationId xmlns:a16="http://schemas.microsoft.com/office/drawing/2014/main" id="{F19B50E9-000E-88ED-6AA8-ABB96BE9CF2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>
            <a:extLst>
              <a:ext uri="{FF2B5EF4-FFF2-40B4-BE49-F238E27FC236}">
                <a16:creationId xmlns:a16="http://schemas.microsoft.com/office/drawing/2014/main" id="{55813E60-3C19-6E8B-8825-C72291F9DD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DA4A4F-0848-4C33-98DA-B87D93CADA3E}" type="datetimeFigureOut">
              <a:rPr lang="cs-CZ" smtClean="0"/>
              <a:t>16.11.2022</a:t>
            </a:fld>
            <a:endParaRPr lang="cs-CZ"/>
          </a:p>
        </p:txBody>
      </p:sp>
      <p:sp>
        <p:nvSpPr>
          <p:cNvPr id="8" name="Zástupný symbol pro zápatí 7">
            <a:extLst>
              <a:ext uri="{FF2B5EF4-FFF2-40B4-BE49-F238E27FC236}">
                <a16:creationId xmlns:a16="http://schemas.microsoft.com/office/drawing/2014/main" id="{CFAD72D8-E7BD-34C9-F715-8910D67C09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>
            <a:extLst>
              <a:ext uri="{FF2B5EF4-FFF2-40B4-BE49-F238E27FC236}">
                <a16:creationId xmlns:a16="http://schemas.microsoft.com/office/drawing/2014/main" id="{6F628405-F952-BE89-903D-C6C0C0D848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6AA016-8F0A-4A77-BCFC-CB472A9B08E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461759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426AF2B-FECB-8041-AF83-B292E7F286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>
            <a:extLst>
              <a:ext uri="{FF2B5EF4-FFF2-40B4-BE49-F238E27FC236}">
                <a16:creationId xmlns:a16="http://schemas.microsoft.com/office/drawing/2014/main" id="{903CFD8E-F2E1-4AEE-2F1B-7401E0FA44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DA4A4F-0848-4C33-98DA-B87D93CADA3E}" type="datetimeFigureOut">
              <a:rPr lang="cs-CZ" smtClean="0"/>
              <a:t>16.11.2022</a:t>
            </a:fld>
            <a:endParaRPr lang="cs-CZ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F5F45278-D60C-BE52-A6EA-FE6E2512C5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3DA15701-8A11-AF79-0F41-024FFC6036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6AA016-8F0A-4A77-BCFC-CB472A9B08E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709047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>
            <a:extLst>
              <a:ext uri="{FF2B5EF4-FFF2-40B4-BE49-F238E27FC236}">
                <a16:creationId xmlns:a16="http://schemas.microsoft.com/office/drawing/2014/main" id="{50796783-1C25-C4FF-8BB9-FC024FE483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DA4A4F-0848-4C33-98DA-B87D93CADA3E}" type="datetimeFigureOut">
              <a:rPr lang="cs-CZ" smtClean="0"/>
              <a:t>16.11.2022</a:t>
            </a:fld>
            <a:endParaRPr lang="cs-CZ"/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041D8C85-1666-9A5A-4CCF-51D670B0E2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C4A76BC0-AA07-E300-093A-9B7EB4CA10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6AA016-8F0A-4A77-BCFC-CB472A9B08E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462062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F15C0A3-5412-1DA7-2A84-71E5642B0A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51ABB072-FA92-AA6E-97BC-7A35AAFC410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81602308-A808-5E33-16A6-888ED401B87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7C7E67BA-1A16-B78D-5FC7-ACCC088FF3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DA4A4F-0848-4C33-98DA-B87D93CADA3E}" type="datetimeFigureOut">
              <a:rPr lang="cs-CZ" smtClean="0"/>
              <a:t>16.11.2022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D1313448-D75C-0597-CBE3-0BDEC26E97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DB12DEA5-A40F-9EDF-1F12-5BC7D22392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6AA016-8F0A-4A77-BCFC-CB472A9B08E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741054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E8D2E3E-FD96-4BA1-278A-57AE3559FA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obrázku 2">
            <a:extLst>
              <a:ext uri="{FF2B5EF4-FFF2-40B4-BE49-F238E27FC236}">
                <a16:creationId xmlns:a16="http://schemas.microsoft.com/office/drawing/2014/main" id="{77EBC205-2122-62F6-2C04-124C95FD866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3E5F7B63-0E15-B4D9-F593-E65163A7FE6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EF8F82E7-86E8-82BE-73A0-43BA7DB813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DA4A4F-0848-4C33-98DA-B87D93CADA3E}" type="datetimeFigureOut">
              <a:rPr lang="cs-CZ" smtClean="0"/>
              <a:t>16.11.2022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FFCF8228-97CB-AE58-58CD-FFEDCFF5AE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BCC791F1-7877-7583-B269-1DAE00CF89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6AA016-8F0A-4A77-BCFC-CB472A9B08E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010378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nadpis 1">
            <a:extLst>
              <a:ext uri="{FF2B5EF4-FFF2-40B4-BE49-F238E27FC236}">
                <a16:creationId xmlns:a16="http://schemas.microsoft.com/office/drawing/2014/main" id="{B0D4BAF3-BD19-3FE6-7743-E949B5D696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48212F61-774B-8B69-0EC1-F5A696C37BA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AB086827-CD0C-EC33-CEC3-8D994C09630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2DA4A4F-0848-4C33-98DA-B87D93CADA3E}" type="datetimeFigureOut">
              <a:rPr lang="cs-CZ" smtClean="0"/>
              <a:t>16.11.2022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5735927E-FEC7-5F56-2A06-45C318ECE65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77D4E442-9E8E-3843-10B8-9C88B8F4E23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6AA016-8F0A-4A77-BCFC-CB472A9B08E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128334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4" Type="http://schemas.openxmlformats.org/officeDocument/2006/relationships/hyperlink" Target="http://www.keylock-security.webnode.cz/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5" Type="http://schemas.openxmlformats.org/officeDocument/2006/relationships/image" Target="../media/image4.jp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4">
            <a:extLst>
              <a:ext uri="{FF2B5EF4-FFF2-40B4-BE49-F238E27FC236}">
                <a16:creationId xmlns:a16="http://schemas.microsoft.com/office/drawing/2014/main" id="{2636633A-24D0-F665-8AC4-01C4FBE7710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2848" y="746620"/>
            <a:ext cx="5364760" cy="5364760"/>
          </a:xfrm>
          <a:prstGeom prst="rect">
            <a:avLst/>
          </a:prstGeom>
        </p:spPr>
      </p:pic>
      <p:sp>
        <p:nvSpPr>
          <p:cNvPr id="6" name="TextovéPole 5">
            <a:extLst>
              <a:ext uri="{FF2B5EF4-FFF2-40B4-BE49-F238E27FC236}">
                <a16:creationId xmlns:a16="http://schemas.microsoft.com/office/drawing/2014/main" id="{77F7BE24-08DE-B741-6D5D-DBE68CAFA165}"/>
              </a:ext>
            </a:extLst>
          </p:cNvPr>
          <p:cNvSpPr txBox="1"/>
          <p:nvPr/>
        </p:nvSpPr>
        <p:spPr>
          <a:xfrm>
            <a:off x="6096000" y="2858008"/>
            <a:ext cx="50082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i="1" dirty="0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Bahnschrift SemiBold" panose="020B0502040204020203" pitchFamily="34" charset="0"/>
                <a:cs typeface="Arial" panose="020B0604020202020204" pitchFamily="34" charset="0"/>
              </a:rPr>
              <a:t>Bezpečí pro Vaše bydlení,</a:t>
            </a:r>
          </a:p>
          <a:p>
            <a:r>
              <a:rPr lang="cs-CZ" i="1" dirty="0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Bahnschrift SemiBold" panose="020B0502040204020203" pitchFamily="34" charset="0"/>
                <a:cs typeface="Arial" panose="020B0604020202020204" pitchFamily="34" charset="0"/>
              </a:rPr>
              <a:t>                            </a:t>
            </a:r>
            <a:r>
              <a:rPr lang="cs-CZ" i="1" dirty="0" err="1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Bahnschrift SemiBold" panose="020B0502040204020203" pitchFamily="34" charset="0"/>
                <a:cs typeface="Arial" panose="020B0604020202020204" pitchFamily="34" charset="0"/>
              </a:rPr>
              <a:t>KeyLock</a:t>
            </a:r>
            <a:r>
              <a:rPr lang="cs-CZ" i="1" dirty="0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Bahnschrift SemiBold" panose="020B0502040204020203" pitchFamily="34" charset="0"/>
                <a:cs typeface="Arial" panose="020B0604020202020204" pitchFamily="34" charset="0"/>
              </a:rPr>
              <a:t> Vám s tím poradí</a:t>
            </a:r>
          </a:p>
        </p:txBody>
      </p:sp>
      <p:pic>
        <p:nvPicPr>
          <p:cNvPr id="11" name="Obrázek 10">
            <a:extLst>
              <a:ext uri="{FF2B5EF4-FFF2-40B4-BE49-F238E27FC236}">
                <a16:creationId xmlns:a16="http://schemas.microsoft.com/office/drawing/2014/main" id="{28A63C43-6D46-FA75-E05B-7F5554D4E64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5400000">
            <a:off x="-114126" y="114127"/>
            <a:ext cx="2231474" cy="2003222"/>
          </a:xfrm>
          <a:prstGeom prst="rect">
            <a:avLst/>
          </a:prstGeom>
        </p:spPr>
      </p:pic>
      <p:pic>
        <p:nvPicPr>
          <p:cNvPr id="12" name="Obrázek 11">
            <a:extLst>
              <a:ext uri="{FF2B5EF4-FFF2-40B4-BE49-F238E27FC236}">
                <a16:creationId xmlns:a16="http://schemas.microsoft.com/office/drawing/2014/main" id="{E8E416D7-194E-0A82-79A3-C39AB2AC9EB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6200000">
            <a:off x="10081672" y="4747672"/>
            <a:ext cx="2224076" cy="19965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35982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4">
            <a:extLst>
              <a:ext uri="{FF2B5EF4-FFF2-40B4-BE49-F238E27FC236}">
                <a16:creationId xmlns:a16="http://schemas.microsoft.com/office/drawing/2014/main" id="{CFBEF103-4684-AEE6-8D5C-0E42E2EF717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7575259"/>
          </a:xfrm>
          <a:prstGeom prst="rect">
            <a:avLst/>
          </a:prstGeom>
        </p:spPr>
      </p:pic>
      <p:pic>
        <p:nvPicPr>
          <p:cNvPr id="3" name="Obrázek 2">
            <a:extLst>
              <a:ext uri="{FF2B5EF4-FFF2-40B4-BE49-F238E27FC236}">
                <a16:creationId xmlns:a16="http://schemas.microsoft.com/office/drawing/2014/main" id="{75F14E49-679E-AE05-764E-C9E3B934707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68501" y="1748595"/>
            <a:ext cx="6397165" cy="3901389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6" name="TextovéPole 5">
            <a:extLst>
              <a:ext uri="{FF2B5EF4-FFF2-40B4-BE49-F238E27FC236}">
                <a16:creationId xmlns:a16="http://schemas.microsoft.com/office/drawing/2014/main" id="{CC99B535-C051-000D-2471-C2F8002D2800}"/>
              </a:ext>
            </a:extLst>
          </p:cNvPr>
          <p:cNvSpPr txBox="1"/>
          <p:nvPr/>
        </p:nvSpPr>
        <p:spPr>
          <a:xfrm>
            <a:off x="6096000" y="499355"/>
            <a:ext cx="225093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Kde nás najdete ?</a:t>
            </a:r>
          </a:p>
        </p:txBody>
      </p:sp>
      <p:sp>
        <p:nvSpPr>
          <p:cNvPr id="11" name="TextovéPole 10">
            <a:extLst>
              <a:ext uri="{FF2B5EF4-FFF2-40B4-BE49-F238E27FC236}">
                <a16:creationId xmlns:a16="http://schemas.microsoft.com/office/drawing/2014/main" id="{5AD3A0F5-E7CB-EA1C-CF05-EAD51393901E}"/>
              </a:ext>
            </a:extLst>
          </p:cNvPr>
          <p:cNvSpPr txBox="1"/>
          <p:nvPr/>
        </p:nvSpPr>
        <p:spPr>
          <a:xfrm>
            <a:off x="2045614" y="1811308"/>
            <a:ext cx="3566578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err="1">
                <a:solidFill>
                  <a:schemeClr val="accent1">
                    <a:lumMod val="50000"/>
                  </a:schemeClr>
                </a:solidFill>
                <a:latin typeface="Bahnschrift SemiBold" panose="020B0502040204020203" pitchFamily="34" charset="0"/>
                <a:cs typeface="Arial" panose="020B0604020202020204" pitchFamily="34" charset="0"/>
              </a:rPr>
              <a:t>KeyLock</a:t>
            </a:r>
            <a:r>
              <a:rPr lang="cs-CZ" dirty="0">
                <a:solidFill>
                  <a:schemeClr val="accent1">
                    <a:lumMod val="50000"/>
                  </a:schemeClr>
                </a:solidFill>
                <a:latin typeface="Bahnschrift SemiBold" panose="020B0502040204020203" pitchFamily="34" charset="0"/>
                <a:cs typeface="Arial" panose="020B0604020202020204" pitchFamily="34" charset="0"/>
              </a:rPr>
              <a:t> </a:t>
            </a:r>
            <a:r>
              <a:rPr lang="cs-CZ" dirty="0" err="1">
                <a:solidFill>
                  <a:schemeClr val="accent1">
                    <a:lumMod val="50000"/>
                  </a:schemeClr>
                </a:solidFill>
                <a:latin typeface="Bahnschrift SemiBold" panose="020B0502040204020203" pitchFamily="34" charset="0"/>
                <a:cs typeface="Arial" panose="020B0604020202020204" pitchFamily="34" charset="0"/>
              </a:rPr>
              <a:t>Security</a:t>
            </a:r>
            <a:r>
              <a:rPr lang="cs-CZ" dirty="0">
                <a:solidFill>
                  <a:schemeClr val="accent1">
                    <a:lumMod val="50000"/>
                  </a:schemeClr>
                </a:solidFill>
                <a:latin typeface="Bahnschrift SemiBold" panose="020B0502040204020203" pitchFamily="34" charset="0"/>
                <a:cs typeface="Arial" panose="020B0604020202020204" pitchFamily="34" charset="0"/>
              </a:rPr>
              <a:t> s. r. o.</a:t>
            </a:r>
          </a:p>
          <a:p>
            <a:endParaRPr lang="cs-CZ" dirty="0">
              <a:solidFill>
                <a:schemeClr val="accent1">
                  <a:lumMod val="50000"/>
                </a:schemeClr>
              </a:solidFill>
              <a:latin typeface="Bahnschrift SemiBold" panose="020B0502040204020203" pitchFamily="34" charset="0"/>
              <a:cs typeface="Arial" panose="020B0604020202020204" pitchFamily="34" charset="0"/>
            </a:endParaRPr>
          </a:p>
          <a:p>
            <a:r>
              <a:rPr lang="cs-CZ" dirty="0">
                <a:solidFill>
                  <a:schemeClr val="accent1">
                    <a:lumMod val="50000"/>
                  </a:schemeClr>
                </a:solidFill>
                <a:latin typeface="Bahnschrift SemiBold" panose="020B0502040204020203" pitchFamily="34" charset="0"/>
                <a:cs typeface="Arial" panose="020B0604020202020204" pitchFamily="34" charset="0"/>
              </a:rPr>
              <a:t>Obchodní akademie a Střední</a:t>
            </a:r>
          </a:p>
          <a:p>
            <a:r>
              <a:rPr lang="cs-CZ" dirty="0">
                <a:solidFill>
                  <a:schemeClr val="accent1">
                    <a:lumMod val="50000"/>
                  </a:schemeClr>
                </a:solidFill>
                <a:latin typeface="Bahnschrift SemiBold" panose="020B0502040204020203" pitchFamily="34" charset="0"/>
                <a:cs typeface="Arial" panose="020B0604020202020204" pitchFamily="34" charset="0"/>
              </a:rPr>
              <a:t>odborná škola zemědělská a</a:t>
            </a:r>
          </a:p>
          <a:p>
            <a:r>
              <a:rPr lang="cs-CZ" dirty="0">
                <a:solidFill>
                  <a:schemeClr val="accent1">
                    <a:lumMod val="50000"/>
                  </a:schemeClr>
                </a:solidFill>
                <a:latin typeface="Bahnschrift SemiBold" panose="020B0502040204020203" pitchFamily="34" charset="0"/>
                <a:cs typeface="Arial" panose="020B0604020202020204" pitchFamily="34" charset="0"/>
              </a:rPr>
              <a:t>ekologická Žatec</a:t>
            </a:r>
          </a:p>
          <a:p>
            <a:endParaRPr lang="cs-CZ" dirty="0">
              <a:solidFill>
                <a:schemeClr val="accent1">
                  <a:lumMod val="50000"/>
                </a:schemeClr>
              </a:solidFill>
              <a:latin typeface="Bahnschrift SemiBold" panose="020B0502040204020203" pitchFamily="34" charset="0"/>
              <a:cs typeface="Arial" panose="020B0604020202020204" pitchFamily="34" charset="0"/>
            </a:endParaRPr>
          </a:p>
          <a:p>
            <a:r>
              <a:rPr lang="nn-NO" dirty="0">
                <a:solidFill>
                  <a:schemeClr val="accent1">
                    <a:lumMod val="50000"/>
                  </a:schemeClr>
                </a:solidFill>
                <a:latin typeface="Bahnschrift SemiBold" panose="020B0502040204020203" pitchFamily="34" charset="0"/>
                <a:cs typeface="Arial" panose="020B0604020202020204" pitchFamily="34" charset="0"/>
              </a:rPr>
              <a:t>Studentská 1354</a:t>
            </a:r>
            <a:endParaRPr lang="cs-CZ" dirty="0">
              <a:solidFill>
                <a:schemeClr val="accent1">
                  <a:lumMod val="50000"/>
                </a:schemeClr>
              </a:solidFill>
              <a:latin typeface="Bahnschrift SemiBold" panose="020B0502040204020203" pitchFamily="34" charset="0"/>
              <a:cs typeface="Arial" panose="020B0604020202020204" pitchFamily="34" charset="0"/>
            </a:endParaRPr>
          </a:p>
          <a:p>
            <a:r>
              <a:rPr lang="nn-NO" dirty="0">
                <a:solidFill>
                  <a:schemeClr val="accent1">
                    <a:lumMod val="50000"/>
                  </a:schemeClr>
                </a:solidFill>
                <a:latin typeface="Bahnschrift SemiBold" panose="020B0502040204020203" pitchFamily="34" charset="0"/>
                <a:cs typeface="Arial" panose="020B0604020202020204" pitchFamily="34" charset="0"/>
              </a:rPr>
              <a:t>438 01 Žatec</a:t>
            </a:r>
            <a:endParaRPr lang="cs-CZ" dirty="0">
              <a:solidFill>
                <a:schemeClr val="accent1">
                  <a:lumMod val="50000"/>
                </a:schemeClr>
              </a:solidFill>
              <a:latin typeface="Bahnschrift SemiBold" panose="020B0502040204020203" pitchFamily="34" charset="0"/>
              <a:cs typeface="Arial" panose="020B0604020202020204" pitchFamily="34" charset="0"/>
            </a:endParaRPr>
          </a:p>
          <a:p>
            <a:endParaRPr lang="cs-CZ" dirty="0">
              <a:solidFill>
                <a:schemeClr val="accent1">
                  <a:lumMod val="50000"/>
                </a:schemeClr>
              </a:solidFill>
              <a:latin typeface="Bahnschrift SemiBold" panose="020B0502040204020203" pitchFamily="34" charset="0"/>
              <a:cs typeface="Arial" panose="020B0604020202020204" pitchFamily="34" charset="0"/>
            </a:endParaRPr>
          </a:p>
          <a:p>
            <a:r>
              <a:rPr lang="cs-CZ" dirty="0">
                <a:solidFill>
                  <a:schemeClr val="accent1">
                    <a:lumMod val="50000"/>
                  </a:schemeClr>
                </a:solidFill>
                <a:latin typeface="Bahnschrift SemiBold" panose="020B0502040204020203" pitchFamily="34" charset="0"/>
                <a:cs typeface="Arial" panose="020B0604020202020204" pitchFamily="34" charset="0"/>
              </a:rPr>
              <a:t>Náš web: </a:t>
            </a:r>
            <a:r>
              <a:rPr lang="cs-CZ" dirty="0">
                <a:solidFill>
                  <a:schemeClr val="accent1">
                    <a:lumMod val="50000"/>
                  </a:schemeClr>
                </a:solidFill>
                <a:latin typeface="Bahnschrift SemiBold" panose="020B0502040204020203" pitchFamily="34" charset="0"/>
                <a:cs typeface="Arial" panose="020B0604020202020204" pitchFamily="34" charset="0"/>
                <a:hlinkClick r:id="rId4"/>
              </a:rPr>
              <a:t>www.keylock-security.webnode.cz</a:t>
            </a:r>
            <a:endParaRPr lang="cs-CZ" dirty="0">
              <a:solidFill>
                <a:schemeClr val="accent1">
                  <a:lumMod val="50000"/>
                </a:schemeClr>
              </a:solidFill>
              <a:latin typeface="Bahnschrift SemiBold" panose="020B0502040204020203" pitchFamily="34" charset="0"/>
              <a:cs typeface="Arial" panose="020B0604020202020204" pitchFamily="34" charset="0"/>
            </a:endParaRPr>
          </a:p>
          <a:p>
            <a:endParaRPr lang="cs-CZ" dirty="0">
              <a:solidFill>
                <a:schemeClr val="accent1">
                  <a:lumMod val="50000"/>
                </a:schemeClr>
              </a:solidFill>
              <a:latin typeface="Bahnschrift SemiBold" panose="020B0502040204020203" pitchFamily="34" charset="0"/>
              <a:cs typeface="Arial" panose="020B0604020202020204" pitchFamily="34" charset="0"/>
            </a:endParaRPr>
          </a:p>
          <a:p>
            <a:r>
              <a:rPr lang="cs-CZ" dirty="0" err="1">
                <a:solidFill>
                  <a:schemeClr val="accent1">
                    <a:lumMod val="50000"/>
                  </a:schemeClr>
                </a:solidFill>
                <a:latin typeface="Bahnschrift SemiBold" panose="020B0502040204020203" pitchFamily="34" charset="0"/>
                <a:cs typeface="Arial" panose="020B0604020202020204" pitchFamily="34" charset="0"/>
              </a:rPr>
              <a:t>Instagram</a:t>
            </a:r>
            <a:r>
              <a:rPr lang="cs-CZ" dirty="0">
                <a:solidFill>
                  <a:schemeClr val="accent1">
                    <a:lumMod val="50000"/>
                  </a:schemeClr>
                </a:solidFill>
                <a:latin typeface="Bahnschrift SemiBold" panose="020B0502040204020203" pitchFamily="34" charset="0"/>
                <a:cs typeface="Arial" panose="020B0604020202020204" pitchFamily="34" charset="0"/>
              </a:rPr>
              <a:t>: </a:t>
            </a:r>
            <a:r>
              <a:rPr lang="cs-CZ" dirty="0" err="1">
                <a:solidFill>
                  <a:schemeClr val="accent1">
                    <a:lumMod val="50000"/>
                  </a:schemeClr>
                </a:solidFill>
                <a:latin typeface="Bahnschrift SemiBold" panose="020B0502040204020203" pitchFamily="34" charset="0"/>
                <a:cs typeface="Arial" panose="020B0604020202020204" pitchFamily="34" charset="0"/>
              </a:rPr>
              <a:t>keylock.security</a:t>
            </a:r>
            <a:r>
              <a:rPr lang="cs-CZ" dirty="0">
                <a:solidFill>
                  <a:schemeClr val="accent1">
                    <a:lumMod val="50000"/>
                  </a:schemeClr>
                </a:solidFill>
                <a:latin typeface="Bahnschrift SemiBold" panose="020B0502040204020203" pitchFamily="34" charset="0"/>
                <a:cs typeface="Arial" panose="020B0604020202020204" pitchFamily="34" charset="0"/>
              </a:rPr>
              <a:t>_</a:t>
            </a:r>
          </a:p>
          <a:p>
            <a:endParaRPr lang="cs-CZ" dirty="0">
              <a:solidFill>
                <a:schemeClr val="accent1">
                  <a:lumMod val="50000"/>
                </a:schemeClr>
              </a:solidFill>
              <a:latin typeface="Bahnschrift SemiBold" panose="020B0502040204020203" pitchFamily="34" charset="0"/>
              <a:cs typeface="Arial" panose="020B0604020202020204" pitchFamily="34" charset="0"/>
            </a:endParaRPr>
          </a:p>
          <a:p>
            <a:r>
              <a:rPr lang="cs-CZ" dirty="0">
                <a:solidFill>
                  <a:schemeClr val="accent1">
                    <a:lumMod val="50000"/>
                  </a:schemeClr>
                </a:solidFill>
                <a:latin typeface="Bahnschrift SemiBold" panose="020B0502040204020203" pitchFamily="34" charset="0"/>
                <a:cs typeface="Arial" panose="020B0604020202020204" pitchFamily="34" charset="0"/>
              </a:rPr>
              <a:t>Tel: +420 201 205 209</a:t>
            </a:r>
          </a:p>
          <a:p>
            <a:endParaRPr lang="cs-CZ" dirty="0">
              <a:solidFill>
                <a:schemeClr val="accent1">
                  <a:lumMod val="50000"/>
                </a:schemeClr>
              </a:solidFill>
              <a:latin typeface="Bahnschrift SemiBold" panose="020B0502040204020203" pitchFamily="34" charset="0"/>
              <a:cs typeface="Arial" panose="020B0604020202020204" pitchFamily="34" charset="0"/>
            </a:endParaRPr>
          </a:p>
          <a:p>
            <a:r>
              <a:rPr lang="cs-CZ" dirty="0">
                <a:solidFill>
                  <a:schemeClr val="accent1">
                    <a:lumMod val="50000"/>
                  </a:schemeClr>
                </a:solidFill>
                <a:latin typeface="Bahnschrift SemiBold" panose="020B0502040204020203" pitchFamily="34" charset="0"/>
                <a:cs typeface="Arial" panose="020B0604020202020204" pitchFamily="34" charset="0"/>
              </a:rPr>
              <a:t>E-mail: keylock@post.cz</a:t>
            </a:r>
          </a:p>
        </p:txBody>
      </p:sp>
    </p:spTree>
    <p:extLst>
      <p:ext uri="{BB962C8B-B14F-4D97-AF65-F5344CB8AC3E}">
        <p14:creationId xmlns:p14="http://schemas.microsoft.com/office/powerpoint/2010/main" val="15315267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Y2Mate.is - Particle Animated Background-hZtdsZiWhKw-1080p-1654111221300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0" name="Obrázek 9">
            <a:extLst>
              <a:ext uri="{FF2B5EF4-FFF2-40B4-BE49-F238E27FC236}">
                <a16:creationId xmlns:a16="http://schemas.microsoft.com/office/drawing/2014/main" id="{47E776F5-9A70-B95E-DC2E-8B184FA873D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9520" y="1569519"/>
            <a:ext cx="6709429" cy="3718961"/>
          </a:xfrm>
          <a:prstGeom prst="ellipse">
            <a:avLst/>
          </a:prstGeom>
          <a:solidFill>
            <a:schemeClr val="accent1"/>
          </a:solidFill>
          <a:ln>
            <a:solidFill>
              <a:schemeClr val="accent1"/>
            </a:solidFill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6790014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0070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4">
            <a:extLst>
              <a:ext uri="{FF2B5EF4-FFF2-40B4-BE49-F238E27FC236}">
                <a16:creationId xmlns:a16="http://schemas.microsoft.com/office/drawing/2014/main" id="{CFBEF103-4684-AEE6-8D5C-0E42E2EF717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2192000" cy="7575259"/>
          </a:xfrm>
          <a:prstGeom prst="rect">
            <a:avLst/>
          </a:prstGeom>
        </p:spPr>
      </p:pic>
      <p:sp>
        <p:nvSpPr>
          <p:cNvPr id="6" name="TextovéPole 5">
            <a:extLst>
              <a:ext uri="{FF2B5EF4-FFF2-40B4-BE49-F238E27FC236}">
                <a16:creationId xmlns:a16="http://schemas.microsoft.com/office/drawing/2014/main" id="{97544B06-D7BF-E246-3A2B-1A1EEFF2C17E}"/>
              </a:ext>
            </a:extLst>
          </p:cNvPr>
          <p:cNvSpPr txBox="1"/>
          <p:nvPr/>
        </p:nvSpPr>
        <p:spPr>
          <a:xfrm>
            <a:off x="6526634" y="394283"/>
            <a:ext cx="136740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b="1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 nás</a:t>
            </a:r>
          </a:p>
        </p:txBody>
      </p:sp>
      <p:sp>
        <p:nvSpPr>
          <p:cNvPr id="7" name="TextovéPole 6">
            <a:extLst>
              <a:ext uri="{FF2B5EF4-FFF2-40B4-BE49-F238E27FC236}">
                <a16:creationId xmlns:a16="http://schemas.microsoft.com/office/drawing/2014/main" id="{EF208C57-391E-147C-68E8-08D027FFA902}"/>
              </a:ext>
            </a:extLst>
          </p:cNvPr>
          <p:cNvSpPr txBox="1"/>
          <p:nvPr/>
        </p:nvSpPr>
        <p:spPr>
          <a:xfrm>
            <a:off x="2341727" y="2661331"/>
            <a:ext cx="10209846" cy="31700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000" dirty="0">
                <a:solidFill>
                  <a:schemeClr val="accent1">
                    <a:lumMod val="50000"/>
                  </a:schemeClr>
                </a:solidFill>
                <a:latin typeface="Bahnschrift SemiBold" panose="020B0502040204020203" pitchFamily="34" charset="0"/>
              </a:rPr>
              <a:t>Naše firma se zabývá prodejem a instalací bezpečnostních systémů.</a:t>
            </a:r>
          </a:p>
          <a:p>
            <a:r>
              <a:rPr lang="cs-CZ" sz="2000" dirty="0">
                <a:solidFill>
                  <a:schemeClr val="accent1">
                    <a:lumMod val="50000"/>
                  </a:schemeClr>
                </a:solidFill>
                <a:latin typeface="Bahnschrift SemiBold" panose="020B0502040204020203" pitchFamily="34" charset="0"/>
              </a:rPr>
              <a:t>Nabízíme širokou škálu bezpečnostních kamer a zařízení.</a:t>
            </a:r>
          </a:p>
          <a:p>
            <a:r>
              <a:rPr lang="cs-CZ" sz="2000" dirty="0">
                <a:solidFill>
                  <a:schemeClr val="accent1">
                    <a:lumMod val="50000"/>
                  </a:schemeClr>
                </a:solidFill>
                <a:latin typeface="Bahnschrift SemiBold" panose="020B0502040204020203" pitchFamily="34" charset="0"/>
              </a:rPr>
              <a:t>Zajistíme vám také maximální péči a komfort při výběru.</a:t>
            </a:r>
          </a:p>
          <a:p>
            <a:endParaRPr lang="cs-CZ" sz="2000" dirty="0">
              <a:solidFill>
                <a:schemeClr val="accent1">
                  <a:lumMod val="50000"/>
                </a:schemeClr>
              </a:solidFill>
              <a:latin typeface="Bahnschrift SemiBold" panose="020B0502040204020203" pitchFamily="34" charset="0"/>
            </a:endParaRPr>
          </a:p>
          <a:p>
            <a:r>
              <a:rPr lang="cs-CZ" sz="2000" dirty="0">
                <a:solidFill>
                  <a:schemeClr val="accent1">
                    <a:lumMod val="50000"/>
                  </a:schemeClr>
                </a:solidFill>
                <a:latin typeface="Bahnschrift SemiBold" panose="020B0502040204020203" pitchFamily="34" charset="0"/>
              </a:rPr>
              <a:t>Pokud jste v katalogu nenašli, co by vám vyhovovalo, kontaktujte nás pomocí e-mailu a </a:t>
            </a:r>
          </a:p>
          <a:p>
            <a:r>
              <a:rPr lang="cs-CZ" sz="2000" dirty="0">
                <a:solidFill>
                  <a:schemeClr val="accent1">
                    <a:lumMod val="50000"/>
                  </a:schemeClr>
                </a:solidFill>
                <a:latin typeface="Bahnschrift SemiBold" panose="020B0502040204020203" pitchFamily="34" charset="0"/>
              </a:rPr>
              <a:t>rádi Vám pomůžeme. V naší firmě pracují lidé s patřičným vzděláním a schopností </a:t>
            </a:r>
          </a:p>
          <a:p>
            <a:r>
              <a:rPr lang="cs-CZ" sz="2000" dirty="0">
                <a:solidFill>
                  <a:schemeClr val="accent1">
                    <a:lumMod val="50000"/>
                  </a:schemeClr>
                </a:solidFill>
                <a:latin typeface="Bahnschrift SemiBold" panose="020B0502040204020203" pitchFamily="34" charset="0"/>
              </a:rPr>
              <a:t>porozumět potřebám zákazníka. </a:t>
            </a:r>
          </a:p>
          <a:p>
            <a:endParaRPr lang="cs-CZ" sz="2000" dirty="0">
              <a:solidFill>
                <a:schemeClr val="accent1">
                  <a:lumMod val="50000"/>
                </a:schemeClr>
              </a:solidFill>
              <a:latin typeface="Bahnschrift SemiBold" panose="020B0502040204020203" pitchFamily="34" charset="0"/>
            </a:endParaRPr>
          </a:p>
          <a:p>
            <a:r>
              <a:rPr lang="cs-CZ" sz="2000" dirty="0">
                <a:solidFill>
                  <a:schemeClr val="accent1">
                    <a:lumMod val="50000"/>
                  </a:schemeClr>
                </a:solidFill>
                <a:latin typeface="Bahnschrift SemiBold" panose="020B0502040204020203" pitchFamily="34" charset="0"/>
              </a:rPr>
              <a:t>Budeme se těšit na Váš nákup.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cs-CZ" sz="2000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94294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4">
            <a:extLst>
              <a:ext uri="{FF2B5EF4-FFF2-40B4-BE49-F238E27FC236}">
                <a16:creationId xmlns:a16="http://schemas.microsoft.com/office/drawing/2014/main" id="{CFBEF103-4684-AEE6-8D5C-0E42E2EF717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7575259"/>
          </a:xfrm>
          <a:prstGeom prst="rect">
            <a:avLst/>
          </a:prstGeom>
        </p:spPr>
      </p:pic>
      <p:sp>
        <p:nvSpPr>
          <p:cNvPr id="4" name="TextovéPole 3">
            <a:extLst>
              <a:ext uri="{FF2B5EF4-FFF2-40B4-BE49-F238E27FC236}">
                <a16:creationId xmlns:a16="http://schemas.microsoft.com/office/drawing/2014/main" id="{39A68FCF-00C3-3AEC-CCBC-7D98E2994A3C}"/>
              </a:ext>
            </a:extLst>
          </p:cNvPr>
          <p:cNvSpPr txBox="1"/>
          <p:nvPr/>
        </p:nvSpPr>
        <p:spPr>
          <a:xfrm>
            <a:off x="4857226" y="503339"/>
            <a:ext cx="464595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000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Chráníme Vaše soukromí a Váš domov</a:t>
            </a:r>
          </a:p>
        </p:txBody>
      </p:sp>
      <p:sp>
        <p:nvSpPr>
          <p:cNvPr id="6" name="TextovéPole 5">
            <a:extLst>
              <a:ext uri="{FF2B5EF4-FFF2-40B4-BE49-F238E27FC236}">
                <a16:creationId xmlns:a16="http://schemas.microsoft.com/office/drawing/2014/main" id="{7072AF21-C534-4911-2F0A-7C8134411F1B}"/>
              </a:ext>
            </a:extLst>
          </p:cNvPr>
          <p:cNvSpPr txBox="1"/>
          <p:nvPr/>
        </p:nvSpPr>
        <p:spPr>
          <a:xfrm>
            <a:off x="1581526" y="3048965"/>
            <a:ext cx="9028947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cs-CZ" i="1" dirty="0">
                <a:solidFill>
                  <a:schemeClr val="accent1">
                    <a:lumMod val="50000"/>
                  </a:schemeClr>
                </a:solidFill>
                <a:latin typeface="Bahnschrift SemiBold" panose="020B0502040204020203" pitchFamily="34" charset="0"/>
                <a:cs typeface="Arial" panose="020B0604020202020204" pitchFamily="34" charset="0"/>
              </a:rPr>
              <a:t>Je důležité aby jste se doma cítili komfortně a bezpečně.</a:t>
            </a:r>
          </a:p>
          <a:p>
            <a:pPr algn="ctr"/>
            <a:endParaRPr lang="cs-CZ" i="1" dirty="0">
              <a:solidFill>
                <a:schemeClr val="accent1">
                  <a:lumMod val="50000"/>
                </a:schemeClr>
              </a:solidFill>
              <a:latin typeface="Bahnschrift SemiBold" panose="020B0502040204020203" pitchFamily="34" charset="0"/>
              <a:cs typeface="Arial" panose="020B0604020202020204" pitchFamily="34" charset="0"/>
            </a:endParaRPr>
          </a:p>
          <a:p>
            <a:pPr algn="ctr"/>
            <a:r>
              <a:rPr lang="cs-CZ" i="1" dirty="0">
                <a:solidFill>
                  <a:schemeClr val="accent1">
                    <a:lumMod val="50000"/>
                  </a:schemeClr>
                </a:solidFill>
                <a:latin typeface="Bahnschrift SemiBold" panose="020B0502040204020203" pitchFamily="34" charset="0"/>
                <a:cs typeface="Arial" panose="020B0604020202020204" pitchFamily="34" charset="0"/>
              </a:rPr>
              <a:t>Proto bychom Vám rádi nabídli chytré a moderní řešení zabezpečení Vaší domácnosti</a:t>
            </a:r>
            <a:r>
              <a:rPr lang="cs-CZ" i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  <a:p>
            <a:pPr algn="ctr"/>
            <a:endParaRPr lang="cs-CZ" i="1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cs-CZ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078" name="Picture 6" descr="How To Have A Happy Family – 7 Tips Backed By Research | Tim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81655" y="4286961"/>
            <a:ext cx="4912814" cy="25710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834133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0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4">
            <a:extLst>
              <a:ext uri="{FF2B5EF4-FFF2-40B4-BE49-F238E27FC236}">
                <a16:creationId xmlns:a16="http://schemas.microsoft.com/office/drawing/2014/main" id="{CFBEF103-4684-AEE6-8D5C-0E42E2EF717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7575259"/>
          </a:xfrm>
          <a:prstGeom prst="rect">
            <a:avLst/>
          </a:prstGeom>
        </p:spPr>
      </p:pic>
      <p:pic>
        <p:nvPicPr>
          <p:cNvPr id="4" name="Obrázek 3">
            <a:extLst>
              <a:ext uri="{FF2B5EF4-FFF2-40B4-BE49-F238E27FC236}">
                <a16:creationId xmlns:a16="http://schemas.microsoft.com/office/drawing/2014/main" id="{1CBBAC6F-A5D6-4026-203B-F7A2EF35B03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79002" y="1917558"/>
            <a:ext cx="5223104" cy="3853941"/>
          </a:xfrm>
          <a:prstGeom prst="rect">
            <a:avLst/>
          </a:prstGeom>
        </p:spPr>
      </p:pic>
      <p:sp>
        <p:nvSpPr>
          <p:cNvPr id="6" name="TextovéPole 5">
            <a:extLst>
              <a:ext uri="{FF2B5EF4-FFF2-40B4-BE49-F238E27FC236}">
                <a16:creationId xmlns:a16="http://schemas.microsoft.com/office/drawing/2014/main" id="{D538DD9B-AA02-56CD-B6C3-078BEBF6CAF1}"/>
              </a:ext>
            </a:extLst>
          </p:cNvPr>
          <p:cNvSpPr txBox="1"/>
          <p:nvPr/>
        </p:nvSpPr>
        <p:spPr>
          <a:xfrm>
            <a:off x="7430627" y="2090201"/>
            <a:ext cx="342754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400" i="1" dirty="0" err="1">
                <a:solidFill>
                  <a:schemeClr val="accent1">
                    <a:lumMod val="50000"/>
                  </a:schemeClr>
                </a:solidFill>
                <a:latin typeface="Bahnschrift SemiBold" panose="020B0502040204020203" pitchFamily="34" charset="0"/>
              </a:rPr>
              <a:t>Ajax</a:t>
            </a:r>
            <a:r>
              <a:rPr lang="cs-CZ" sz="2400" i="1" dirty="0">
                <a:solidFill>
                  <a:schemeClr val="accent1">
                    <a:lumMod val="50000"/>
                  </a:schemeClr>
                </a:solidFill>
                <a:latin typeface="Bahnschrift SemiBold" panose="020B0502040204020203" pitchFamily="34" charset="0"/>
              </a:rPr>
              <a:t> - Bezpečný domov</a:t>
            </a:r>
          </a:p>
        </p:txBody>
      </p:sp>
      <p:sp>
        <p:nvSpPr>
          <p:cNvPr id="8" name="TextovéPole 7">
            <a:extLst>
              <a:ext uri="{FF2B5EF4-FFF2-40B4-BE49-F238E27FC236}">
                <a16:creationId xmlns:a16="http://schemas.microsoft.com/office/drawing/2014/main" id="{C0D22C27-B57A-8ACB-D176-28059A97799E}"/>
              </a:ext>
            </a:extLst>
          </p:cNvPr>
          <p:cNvSpPr txBox="1"/>
          <p:nvPr/>
        </p:nvSpPr>
        <p:spPr>
          <a:xfrm>
            <a:off x="7602106" y="2551866"/>
            <a:ext cx="3334567" cy="286232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>
                <a:solidFill>
                  <a:schemeClr val="accent1">
                    <a:lumMod val="50000"/>
                  </a:schemeClr>
                </a:solidFill>
                <a:latin typeface="Bahnschrift SemiBold" panose="020B0502040204020203" pitchFamily="34" charset="0"/>
              </a:rPr>
              <a:t>1x Centrální hub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>
                <a:solidFill>
                  <a:schemeClr val="accent1">
                    <a:lumMod val="50000"/>
                  </a:schemeClr>
                </a:solidFill>
                <a:latin typeface="Bahnschrift SemiBold" panose="020B0502040204020203" pitchFamily="34" charset="0"/>
              </a:rPr>
              <a:t>4x Senzor pohybu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>
                <a:solidFill>
                  <a:schemeClr val="accent1">
                    <a:lumMod val="50000"/>
                  </a:schemeClr>
                </a:solidFill>
                <a:latin typeface="Bahnschrift SemiBold" panose="020B0502040204020203" pitchFamily="34" charset="0"/>
              </a:rPr>
              <a:t>2x Kombinovaná ochrana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>
                <a:solidFill>
                  <a:schemeClr val="accent1">
                    <a:lumMod val="50000"/>
                  </a:schemeClr>
                </a:solidFill>
                <a:latin typeface="Bahnschrift SemiBold" panose="020B0502040204020203" pitchFamily="34" charset="0"/>
              </a:rPr>
              <a:t>1x Senzor pohybu plus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>
                <a:solidFill>
                  <a:schemeClr val="accent1">
                    <a:lumMod val="50000"/>
                  </a:schemeClr>
                </a:solidFill>
                <a:latin typeface="Bahnschrift SemiBold" panose="020B0502040204020203" pitchFamily="34" charset="0"/>
              </a:rPr>
              <a:t>1x Zabezpečení úniku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>
                <a:solidFill>
                  <a:schemeClr val="accent1">
                    <a:lumMod val="50000"/>
                  </a:schemeClr>
                </a:solidFill>
                <a:latin typeface="Bahnschrift SemiBold" panose="020B0502040204020203" pitchFamily="34" charset="0"/>
              </a:rPr>
              <a:t>2x Domovní alarm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>
                <a:solidFill>
                  <a:schemeClr val="accent1">
                    <a:lumMod val="50000"/>
                  </a:schemeClr>
                </a:solidFill>
                <a:latin typeface="Bahnschrift SemiBold" panose="020B0502040204020203" pitchFamily="34" charset="0"/>
              </a:rPr>
              <a:t>1x Zabezpečení proti požáru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>
                <a:solidFill>
                  <a:schemeClr val="accent1">
                    <a:lumMod val="50000"/>
                  </a:schemeClr>
                </a:solidFill>
                <a:latin typeface="Bahnschrift SemiBold" panose="020B0502040204020203" pitchFamily="34" charset="0"/>
              </a:rPr>
              <a:t>1x Klávesnice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>
                <a:solidFill>
                  <a:schemeClr val="accent1">
                    <a:lumMod val="50000"/>
                  </a:schemeClr>
                </a:solidFill>
                <a:latin typeface="Bahnschrift SemiBold" panose="020B0502040204020203" pitchFamily="34" charset="0"/>
              </a:rPr>
              <a:t>4x Zabezpečení dveří</a:t>
            </a:r>
          </a:p>
          <a:p>
            <a:endParaRPr lang="cs-CZ" dirty="0">
              <a:solidFill>
                <a:schemeClr val="accent1">
                  <a:lumMod val="50000"/>
                </a:schemeClr>
              </a:solidFill>
              <a:latin typeface="Bahnschrift Light Condensed" panose="020B0502040204020203" pitchFamily="34" charset="0"/>
            </a:endParaRPr>
          </a:p>
        </p:txBody>
      </p:sp>
      <p:sp>
        <p:nvSpPr>
          <p:cNvPr id="9" name="TextovéPole 8">
            <a:extLst>
              <a:ext uri="{FF2B5EF4-FFF2-40B4-BE49-F238E27FC236}">
                <a16:creationId xmlns:a16="http://schemas.microsoft.com/office/drawing/2014/main" id="{986FACD5-4EE4-B095-5FC4-FA8500C2F8C1}"/>
              </a:ext>
            </a:extLst>
          </p:cNvPr>
          <p:cNvSpPr txBox="1"/>
          <p:nvPr/>
        </p:nvSpPr>
        <p:spPr>
          <a:xfrm>
            <a:off x="5911442" y="414158"/>
            <a:ext cx="192232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0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Náš bestseller</a:t>
            </a:r>
          </a:p>
        </p:txBody>
      </p:sp>
      <p:pic>
        <p:nvPicPr>
          <p:cNvPr id="10" name="Obrázek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2660" y="5189750"/>
            <a:ext cx="2038283" cy="8061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20411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4">
            <a:extLst>
              <a:ext uri="{FF2B5EF4-FFF2-40B4-BE49-F238E27FC236}">
                <a16:creationId xmlns:a16="http://schemas.microsoft.com/office/drawing/2014/main" id="{CFBEF103-4684-AEE6-8D5C-0E42E2EF717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536" t="-861" r="1"/>
          <a:stretch/>
        </p:blipFill>
        <p:spPr>
          <a:xfrm>
            <a:off x="-65314" y="-65314"/>
            <a:ext cx="12257313" cy="7640573"/>
          </a:xfrm>
          <a:prstGeom prst="rect">
            <a:avLst/>
          </a:prstGeom>
        </p:spPr>
      </p:pic>
      <p:sp>
        <p:nvSpPr>
          <p:cNvPr id="2" name="TextovéPole 1">
            <a:extLst>
              <a:ext uri="{FF2B5EF4-FFF2-40B4-BE49-F238E27FC236}">
                <a16:creationId xmlns:a16="http://schemas.microsoft.com/office/drawing/2014/main" id="{387B9D42-EFE6-6068-809F-8991F21FEA40}"/>
              </a:ext>
            </a:extLst>
          </p:cNvPr>
          <p:cNvSpPr txBox="1"/>
          <p:nvPr/>
        </p:nvSpPr>
        <p:spPr>
          <a:xfrm>
            <a:off x="4868737" y="511728"/>
            <a:ext cx="431560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000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Myslíme také na naše podnikatele…</a:t>
            </a:r>
          </a:p>
        </p:txBody>
      </p:sp>
      <p:sp>
        <p:nvSpPr>
          <p:cNvPr id="3" name="TextovéPole 2">
            <a:extLst>
              <a:ext uri="{FF2B5EF4-FFF2-40B4-BE49-F238E27FC236}">
                <a16:creationId xmlns:a16="http://schemas.microsoft.com/office/drawing/2014/main" id="{39954248-FE67-AA12-831A-687056AB2755}"/>
              </a:ext>
            </a:extLst>
          </p:cNvPr>
          <p:cNvSpPr txBox="1"/>
          <p:nvPr/>
        </p:nvSpPr>
        <p:spPr>
          <a:xfrm>
            <a:off x="2503939" y="3223975"/>
            <a:ext cx="800017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i="1" dirty="0">
                <a:solidFill>
                  <a:schemeClr val="accent1">
                    <a:lumMod val="50000"/>
                  </a:schemeClr>
                </a:solidFill>
                <a:latin typeface="Bahnschrift SemiBold Condensed" panose="020B0502040204020203" pitchFamily="34" charset="0"/>
                <a:cs typeface="Arial" panose="020B0604020202020204" pitchFamily="34" charset="0"/>
              </a:rPr>
              <a:t>Chráníme nejen Váš domov od nezvaných hostů, ale chráníme také naše podnikatele od zcizení majetku.</a:t>
            </a:r>
          </a:p>
          <a:p>
            <a:pPr algn="ctr"/>
            <a:endParaRPr lang="cs-CZ" i="1" dirty="0">
              <a:solidFill>
                <a:schemeClr val="accent1">
                  <a:lumMod val="50000"/>
                </a:schemeClr>
              </a:solidFill>
              <a:latin typeface="Bahnschrift SemiBold Condensed" panose="020B0502040204020203" pitchFamily="34" charset="0"/>
              <a:cs typeface="Arial" panose="020B0604020202020204" pitchFamily="34" charset="0"/>
            </a:endParaRPr>
          </a:p>
          <a:p>
            <a:pPr algn="ctr"/>
            <a:r>
              <a:rPr lang="cs-CZ" i="1" dirty="0">
                <a:solidFill>
                  <a:schemeClr val="accent1">
                    <a:lumMod val="50000"/>
                  </a:schemeClr>
                </a:solidFill>
                <a:latin typeface="Bahnschrift SemiBold Condensed" panose="020B0502040204020203" pitchFamily="34" charset="0"/>
                <a:cs typeface="Arial" panose="020B0604020202020204" pitchFamily="34" charset="0"/>
              </a:rPr>
              <a:t>Touto nabídkou Vám chceme pomoct zefektivnit a usnadnit monitoring firmy a Vašich zaměstnanců.</a:t>
            </a:r>
          </a:p>
          <a:p>
            <a:pPr algn="ctr"/>
            <a:endParaRPr lang="cs-CZ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106" name="Picture 10" descr="Šťastný Podnikatel Se Smartphone A Dolarovou Bankovkami Royalty-free stock  fotografie a obrázky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972" y="4414718"/>
            <a:ext cx="3492503" cy="23317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018613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4">
            <a:extLst>
              <a:ext uri="{FF2B5EF4-FFF2-40B4-BE49-F238E27FC236}">
                <a16:creationId xmlns:a16="http://schemas.microsoft.com/office/drawing/2014/main" id="{CFBEF103-4684-AEE6-8D5C-0E42E2EF717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7575259"/>
          </a:xfrm>
          <a:prstGeom prst="rect">
            <a:avLst/>
          </a:prstGeom>
        </p:spPr>
      </p:pic>
      <p:pic>
        <p:nvPicPr>
          <p:cNvPr id="3" name="Obrázek 2">
            <a:extLst>
              <a:ext uri="{FF2B5EF4-FFF2-40B4-BE49-F238E27FC236}">
                <a16:creationId xmlns:a16="http://schemas.microsoft.com/office/drawing/2014/main" id="{68B82B29-EC49-46B3-4A9B-D524241874A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3201" y="2067885"/>
            <a:ext cx="4253220" cy="3621113"/>
          </a:xfrm>
          <a:prstGeom prst="rect">
            <a:avLst/>
          </a:prstGeom>
        </p:spPr>
      </p:pic>
      <p:sp>
        <p:nvSpPr>
          <p:cNvPr id="4" name="TextovéPole 3">
            <a:extLst>
              <a:ext uri="{FF2B5EF4-FFF2-40B4-BE49-F238E27FC236}">
                <a16:creationId xmlns:a16="http://schemas.microsoft.com/office/drawing/2014/main" id="{7270FAF5-1D33-D16F-9BD1-E5C6F6225A0F}"/>
              </a:ext>
            </a:extLst>
          </p:cNvPr>
          <p:cNvSpPr txBox="1"/>
          <p:nvPr/>
        </p:nvSpPr>
        <p:spPr>
          <a:xfrm>
            <a:off x="7249886" y="2193721"/>
            <a:ext cx="313708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i="1" dirty="0">
                <a:solidFill>
                  <a:schemeClr val="accent1">
                    <a:lumMod val="50000"/>
                  </a:schemeClr>
                </a:solidFill>
                <a:latin typeface="Bahnschrift SemiBold Condensed" panose="020B0502040204020203" pitchFamily="34" charset="0"/>
              </a:rPr>
              <a:t>Docházkový systém RFID-T5</a:t>
            </a:r>
          </a:p>
        </p:txBody>
      </p:sp>
      <p:sp>
        <p:nvSpPr>
          <p:cNvPr id="6" name="TextovéPole 5">
            <a:extLst>
              <a:ext uri="{FF2B5EF4-FFF2-40B4-BE49-F238E27FC236}">
                <a16:creationId xmlns:a16="http://schemas.microsoft.com/office/drawing/2014/main" id="{76D5A3DD-860F-4CE3-EFCE-D4203615DF82}"/>
              </a:ext>
            </a:extLst>
          </p:cNvPr>
          <p:cNvSpPr txBox="1"/>
          <p:nvPr/>
        </p:nvSpPr>
        <p:spPr>
          <a:xfrm>
            <a:off x="7392100" y="2771965"/>
            <a:ext cx="4018326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>
                <a:solidFill>
                  <a:schemeClr val="accent1">
                    <a:lumMod val="50000"/>
                  </a:schemeClr>
                </a:solidFill>
                <a:latin typeface="Bahnschrift SemiBold Condensed" panose="020B0502040204020203" pitchFamily="34" charset="0"/>
              </a:rPr>
              <a:t>Systém zabezpečení RFID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>
                <a:solidFill>
                  <a:schemeClr val="accent1">
                    <a:lumMod val="50000"/>
                  </a:schemeClr>
                </a:solidFill>
                <a:latin typeface="Bahnschrift SemiBold Condensed" panose="020B0502040204020203" pitchFamily="34" charset="0"/>
              </a:rPr>
              <a:t>Systém biometrického zabezpečení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>
                <a:solidFill>
                  <a:schemeClr val="accent1">
                    <a:lumMod val="50000"/>
                  </a:schemeClr>
                </a:solidFill>
                <a:latin typeface="Bahnschrift SemiBold Condensed" panose="020B0502040204020203" pitchFamily="34" charset="0"/>
              </a:rPr>
              <a:t>Paměť pro 1000 uživatelů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>
                <a:solidFill>
                  <a:schemeClr val="accent1">
                    <a:lumMod val="50000"/>
                  </a:schemeClr>
                </a:solidFill>
                <a:latin typeface="Bahnschrift SemiBold Condensed" panose="020B0502040204020203" pitchFamily="34" charset="0"/>
              </a:rPr>
              <a:t>Soubory ukládány do formátu Excel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>
                <a:solidFill>
                  <a:schemeClr val="accent1">
                    <a:lumMod val="50000"/>
                  </a:schemeClr>
                </a:solidFill>
                <a:latin typeface="Bahnschrift SemiBold Condensed" panose="020B0502040204020203" pitchFamily="34" charset="0"/>
              </a:rPr>
              <a:t>Výstup pro USB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>
                <a:solidFill>
                  <a:schemeClr val="accent1">
                    <a:lumMod val="50000"/>
                  </a:schemeClr>
                </a:solidFill>
                <a:latin typeface="Bahnschrift SemiBold Condensed" panose="020B0502040204020203" pitchFamily="34" charset="0"/>
              </a:rPr>
              <a:t>Paměť na 8000 událostí</a:t>
            </a:r>
          </a:p>
          <a:p>
            <a:endParaRPr lang="cs-CZ" dirty="0">
              <a:solidFill>
                <a:schemeClr val="tx1">
                  <a:lumMod val="65000"/>
                  <a:lumOff val="35000"/>
                </a:schemeClr>
              </a:solidFill>
              <a:latin typeface="Bahnschrift Light Condensed" panose="020B0502040204020203" pitchFamily="34" charset="0"/>
            </a:endParaRPr>
          </a:p>
        </p:txBody>
      </p:sp>
      <p:sp>
        <p:nvSpPr>
          <p:cNvPr id="7" name="TextovéPole 6">
            <a:extLst>
              <a:ext uri="{FF2B5EF4-FFF2-40B4-BE49-F238E27FC236}">
                <a16:creationId xmlns:a16="http://schemas.microsoft.com/office/drawing/2014/main" id="{E3CF2F89-26A8-570A-6DBF-099C5B8C2B79}"/>
              </a:ext>
            </a:extLst>
          </p:cNvPr>
          <p:cNvSpPr txBox="1"/>
          <p:nvPr/>
        </p:nvSpPr>
        <p:spPr>
          <a:xfrm>
            <a:off x="6121822" y="450529"/>
            <a:ext cx="174919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8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Náš bestseller</a:t>
            </a:r>
          </a:p>
          <a:p>
            <a:endParaRPr lang="cs-CZ" dirty="0"/>
          </a:p>
        </p:txBody>
      </p:sp>
      <p:pic>
        <p:nvPicPr>
          <p:cNvPr id="2" name="Obrázek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71019" y="4609348"/>
            <a:ext cx="2068159" cy="8180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99832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4">
            <a:extLst>
              <a:ext uri="{FF2B5EF4-FFF2-40B4-BE49-F238E27FC236}">
                <a16:creationId xmlns:a16="http://schemas.microsoft.com/office/drawing/2014/main" id="{CFBEF103-4684-AEE6-8D5C-0E42E2EF717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7575259"/>
          </a:xfrm>
          <a:prstGeom prst="rect">
            <a:avLst/>
          </a:prstGeom>
        </p:spPr>
      </p:pic>
      <p:sp>
        <p:nvSpPr>
          <p:cNvPr id="2" name="TextovéPole 1">
            <a:extLst>
              <a:ext uri="{FF2B5EF4-FFF2-40B4-BE49-F238E27FC236}">
                <a16:creationId xmlns:a16="http://schemas.microsoft.com/office/drawing/2014/main" id="{57BEC989-D066-6558-FDC1-1E5F1D0DEAC0}"/>
              </a:ext>
            </a:extLst>
          </p:cNvPr>
          <p:cNvSpPr txBox="1"/>
          <p:nvPr/>
        </p:nvSpPr>
        <p:spPr>
          <a:xfrm>
            <a:off x="3261730" y="3048965"/>
            <a:ext cx="5668539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cs-CZ" i="1" dirty="0">
                <a:solidFill>
                  <a:schemeClr val="accent1">
                    <a:lumMod val="50000"/>
                  </a:schemeClr>
                </a:solidFill>
                <a:latin typeface="Bahnschrift SemiBold Condensed" panose="020B0502040204020203" pitchFamily="34" charset="0"/>
                <a:cs typeface="Arial" panose="020B0604020202020204" pitchFamily="34" charset="0"/>
              </a:rPr>
              <a:t>Už jste si vybrali a chybí Vám maličkosti ?</a:t>
            </a:r>
          </a:p>
          <a:p>
            <a:pPr algn="ctr"/>
            <a:endParaRPr lang="cs-CZ" i="1" dirty="0">
              <a:solidFill>
                <a:schemeClr val="accent1">
                  <a:lumMod val="50000"/>
                </a:schemeClr>
              </a:solidFill>
              <a:latin typeface="Bahnschrift SemiBold Condensed" panose="020B0502040204020203" pitchFamily="34" charset="0"/>
              <a:cs typeface="Arial" panose="020B0604020202020204" pitchFamily="34" charset="0"/>
            </a:endParaRPr>
          </a:p>
          <a:p>
            <a:pPr algn="ctr"/>
            <a:r>
              <a:rPr lang="cs-CZ" i="1" dirty="0">
                <a:solidFill>
                  <a:schemeClr val="accent1">
                    <a:lumMod val="50000"/>
                  </a:schemeClr>
                </a:solidFill>
                <a:latin typeface="Bahnschrift SemiBold Condensed" panose="020B0502040204020203" pitchFamily="34" charset="0"/>
                <a:cs typeface="Arial" panose="020B0604020202020204" pitchFamily="34" charset="0"/>
              </a:rPr>
              <a:t>Chybí Vám už jen málo aby vše bylo dokonalé a moderně zabezpečené ?</a:t>
            </a:r>
          </a:p>
          <a:p>
            <a:pPr algn="ctr"/>
            <a:endParaRPr lang="cs-CZ" i="1" dirty="0">
              <a:solidFill>
                <a:schemeClr val="accent1">
                  <a:lumMod val="50000"/>
                </a:schemeClr>
              </a:solidFill>
              <a:latin typeface="Bahnschrift SemiBold Condensed" panose="020B0502040204020203" pitchFamily="34" charset="0"/>
              <a:cs typeface="Arial" panose="020B0604020202020204" pitchFamily="34" charset="0"/>
            </a:endParaRPr>
          </a:p>
          <a:p>
            <a:pPr algn="ctr"/>
            <a:r>
              <a:rPr lang="cs-CZ" i="1" dirty="0">
                <a:solidFill>
                  <a:schemeClr val="accent1">
                    <a:lumMod val="50000"/>
                  </a:schemeClr>
                </a:solidFill>
                <a:latin typeface="Bahnschrift SemiBold Condensed" panose="020B0502040204020203" pitchFamily="34" charset="0"/>
                <a:cs typeface="Arial" panose="020B0604020202020204" pitchFamily="34" charset="0"/>
              </a:rPr>
              <a:t>Máme pro Vás chytré řešení, stačí si jen vybrat !</a:t>
            </a:r>
          </a:p>
        </p:txBody>
      </p:sp>
      <p:sp>
        <p:nvSpPr>
          <p:cNvPr id="3" name="TextovéPole 2">
            <a:extLst>
              <a:ext uri="{FF2B5EF4-FFF2-40B4-BE49-F238E27FC236}">
                <a16:creationId xmlns:a16="http://schemas.microsoft.com/office/drawing/2014/main" id="{0BF2C448-64E7-86AF-2515-E849BF30FE84}"/>
              </a:ext>
            </a:extLst>
          </p:cNvPr>
          <p:cNvSpPr txBox="1"/>
          <p:nvPr/>
        </p:nvSpPr>
        <p:spPr>
          <a:xfrm>
            <a:off x="5349668" y="458537"/>
            <a:ext cx="374493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000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Máme pro Vás kvalitní doplňky </a:t>
            </a:r>
          </a:p>
        </p:txBody>
      </p:sp>
    </p:spTree>
    <p:extLst>
      <p:ext uri="{BB962C8B-B14F-4D97-AF65-F5344CB8AC3E}">
        <p14:creationId xmlns:p14="http://schemas.microsoft.com/office/powerpoint/2010/main" val="9023556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4">
            <a:extLst>
              <a:ext uri="{FF2B5EF4-FFF2-40B4-BE49-F238E27FC236}">
                <a16:creationId xmlns:a16="http://schemas.microsoft.com/office/drawing/2014/main" id="{CFBEF103-4684-AEE6-8D5C-0E42E2EF717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7575259"/>
          </a:xfrm>
          <a:prstGeom prst="rect">
            <a:avLst/>
          </a:prstGeom>
        </p:spPr>
      </p:pic>
      <p:pic>
        <p:nvPicPr>
          <p:cNvPr id="4" name="Obrázek 3">
            <a:extLst>
              <a:ext uri="{FF2B5EF4-FFF2-40B4-BE49-F238E27FC236}">
                <a16:creationId xmlns:a16="http://schemas.microsoft.com/office/drawing/2014/main" id="{8FAE0EC6-B6DF-9F00-9D6D-D882136B1D5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89256" y="1483650"/>
            <a:ext cx="2720975" cy="2720975"/>
          </a:xfrm>
          <a:prstGeom prst="rect">
            <a:avLst/>
          </a:prstGeom>
        </p:spPr>
      </p:pic>
      <p:pic>
        <p:nvPicPr>
          <p:cNvPr id="7" name="Obrázek 6">
            <a:extLst>
              <a:ext uri="{FF2B5EF4-FFF2-40B4-BE49-F238E27FC236}">
                <a16:creationId xmlns:a16="http://schemas.microsoft.com/office/drawing/2014/main" id="{88788259-60CE-C0F4-E258-D591D7332BD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77658" y="4097472"/>
            <a:ext cx="2871868" cy="2153901"/>
          </a:xfrm>
          <a:prstGeom prst="rect">
            <a:avLst/>
          </a:prstGeom>
        </p:spPr>
      </p:pic>
      <p:sp>
        <p:nvSpPr>
          <p:cNvPr id="8" name="TextovéPole 7">
            <a:extLst>
              <a:ext uri="{FF2B5EF4-FFF2-40B4-BE49-F238E27FC236}">
                <a16:creationId xmlns:a16="http://schemas.microsoft.com/office/drawing/2014/main" id="{EEE415D6-67F8-1906-AD8F-3014ECAF53FB}"/>
              </a:ext>
            </a:extLst>
          </p:cNvPr>
          <p:cNvSpPr txBox="1"/>
          <p:nvPr/>
        </p:nvSpPr>
        <p:spPr>
          <a:xfrm>
            <a:off x="5310231" y="2121802"/>
            <a:ext cx="2416046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i="1" dirty="0">
                <a:solidFill>
                  <a:schemeClr val="accent1">
                    <a:lumMod val="50000"/>
                  </a:schemeClr>
                </a:solidFill>
                <a:latin typeface="Bahnschrift Light Condensed" panose="020B0502040204020203" pitchFamily="34" charset="0"/>
                <a:cs typeface="Arial" panose="020B0604020202020204" pitchFamily="34" charset="0"/>
              </a:rPr>
              <a:t>   </a:t>
            </a:r>
            <a:r>
              <a:rPr lang="cs-CZ" i="1" dirty="0">
                <a:solidFill>
                  <a:schemeClr val="accent1">
                    <a:lumMod val="50000"/>
                  </a:schemeClr>
                </a:solidFill>
                <a:latin typeface="Bahnschrift SemiBold" panose="020B0502040204020203" pitchFamily="34" charset="0"/>
                <a:cs typeface="Arial" panose="020B0604020202020204" pitchFamily="34" charset="0"/>
              </a:rPr>
              <a:t>RFID čip – klíčenka</a:t>
            </a:r>
          </a:p>
          <a:p>
            <a:endParaRPr lang="cs-CZ" i="1" dirty="0">
              <a:solidFill>
                <a:schemeClr val="accent1">
                  <a:lumMod val="50000"/>
                </a:schemeClr>
              </a:solidFill>
              <a:latin typeface="Bahnschrift SemiBold" panose="020B0502040204020203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i="1" dirty="0">
                <a:solidFill>
                  <a:schemeClr val="accent1">
                    <a:lumMod val="50000"/>
                  </a:schemeClr>
                </a:solidFill>
                <a:latin typeface="Bahnschrift SemiBold" panose="020B0502040204020203" pitchFamily="34" charset="0"/>
                <a:cs typeface="Arial" panose="020B0604020202020204" pitchFamily="34" charset="0"/>
              </a:rPr>
              <a:t>Frekvence 125 KHz</a:t>
            </a:r>
          </a:p>
        </p:txBody>
      </p:sp>
      <p:sp>
        <p:nvSpPr>
          <p:cNvPr id="9" name="TextovéPole 8">
            <a:extLst>
              <a:ext uri="{FF2B5EF4-FFF2-40B4-BE49-F238E27FC236}">
                <a16:creationId xmlns:a16="http://schemas.microsoft.com/office/drawing/2014/main" id="{2541EE32-EFA6-8CDA-2B88-A46C9FEF1E52}"/>
              </a:ext>
            </a:extLst>
          </p:cNvPr>
          <p:cNvSpPr txBox="1"/>
          <p:nvPr/>
        </p:nvSpPr>
        <p:spPr>
          <a:xfrm>
            <a:off x="7141814" y="4204625"/>
            <a:ext cx="3159839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>
                <a:latin typeface="Bahnschrift SemiBold" panose="020B0502040204020203" pitchFamily="34" charset="0"/>
              </a:rPr>
              <a:t>     </a:t>
            </a:r>
            <a:r>
              <a:rPr lang="cs-CZ" i="1" dirty="0">
                <a:solidFill>
                  <a:schemeClr val="accent1">
                    <a:lumMod val="50000"/>
                  </a:schemeClr>
                </a:solidFill>
                <a:latin typeface="Bahnschrift SemiBold" panose="020B0502040204020203" pitchFamily="34" charset="0"/>
              </a:rPr>
              <a:t>RFID karta </a:t>
            </a:r>
          </a:p>
          <a:p>
            <a:endParaRPr lang="cs-CZ" dirty="0">
              <a:solidFill>
                <a:schemeClr val="accent1">
                  <a:lumMod val="50000"/>
                </a:schemeClr>
              </a:solidFill>
              <a:latin typeface="Bahnschrift SemiBold" panose="020B0502040204020203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i="1" dirty="0">
                <a:solidFill>
                  <a:schemeClr val="accent1">
                    <a:lumMod val="50000"/>
                  </a:schemeClr>
                </a:solidFill>
                <a:latin typeface="Bahnschrift SemiBold" panose="020B0502040204020203" pitchFamily="34" charset="0"/>
              </a:rPr>
              <a:t>Možnost vlastního potisku</a:t>
            </a:r>
          </a:p>
        </p:txBody>
      </p:sp>
      <p:sp>
        <p:nvSpPr>
          <p:cNvPr id="10" name="TextovéPole 9">
            <a:extLst>
              <a:ext uri="{FF2B5EF4-FFF2-40B4-BE49-F238E27FC236}">
                <a16:creationId xmlns:a16="http://schemas.microsoft.com/office/drawing/2014/main" id="{64A8688C-D190-D0C1-2AE2-01D825EB590B}"/>
              </a:ext>
            </a:extLst>
          </p:cNvPr>
          <p:cNvSpPr txBox="1"/>
          <p:nvPr/>
        </p:nvSpPr>
        <p:spPr>
          <a:xfrm>
            <a:off x="6507061" y="466614"/>
            <a:ext cx="272097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Příslušenství </a:t>
            </a:r>
            <a:endParaRPr lang="cs-CZ" sz="2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28" name="Picture 4" descr="Náhled obrázku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80673" y="2102156"/>
            <a:ext cx="2362200" cy="9429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Náhled obrázku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99340" y="4721984"/>
            <a:ext cx="2286000" cy="9048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016012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</p:bldLst>
  </p:timing>
</p:sld>
</file>

<file path=ppt/theme/theme1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Hloubka</Template>
  <TotalTime>254</TotalTime>
  <Words>320</Words>
  <Application>Microsoft Office PowerPoint</Application>
  <PresentationFormat>Širokoúhlá obrazovka</PresentationFormat>
  <Paragraphs>69</Paragraphs>
  <Slides>10</Slides>
  <Notes>0</Notes>
  <HiddenSlides>0</HiddenSlides>
  <MMClips>1</MMClips>
  <ScaleCrop>false</ScaleCrop>
  <HeadingPairs>
    <vt:vector size="6" baseType="variant">
      <vt:variant>
        <vt:lpstr>Použitá písma</vt:lpstr>
      </vt:variant>
      <vt:variant>
        <vt:i4>6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10</vt:i4>
      </vt:variant>
    </vt:vector>
  </HeadingPairs>
  <TitlesOfParts>
    <vt:vector size="17" baseType="lpstr">
      <vt:lpstr>Arial</vt:lpstr>
      <vt:lpstr>Bahnschrift Light Condensed</vt:lpstr>
      <vt:lpstr>Bahnschrift SemiBold</vt:lpstr>
      <vt:lpstr>Bahnschrift SemiBold Condensed</vt:lpstr>
      <vt:lpstr>Calibri</vt:lpstr>
      <vt:lpstr>Calibri Light</vt:lpstr>
      <vt:lpstr>Motiv Office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Filip Bureš</dc:creator>
  <cp:lastModifiedBy>Radek Maxa</cp:lastModifiedBy>
  <cp:revision>24</cp:revision>
  <dcterms:created xsi:type="dcterms:W3CDTF">2022-11-13T09:40:27Z</dcterms:created>
  <dcterms:modified xsi:type="dcterms:W3CDTF">2022-11-16T15:49:30Z</dcterms:modified>
</cp:coreProperties>
</file>