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18288000" cy="10287000"/>
  <p:notesSz cx="6858000" cy="9144000"/>
  <p:embeddedFontLst>
    <p:embeddedFont>
      <p:font typeface="Apricots" panose="020B0604020202020204" charset="0"/>
      <p:regular r:id="rId14"/>
    </p:embeddedFont>
    <p:embeddedFont>
      <p:font typeface="Argent" panose="020B0604020202020204" charset="-18"/>
      <p:regular r:id="rId15"/>
    </p:embeddedFont>
    <p:embeddedFont>
      <p:font typeface="Argent Bold" panose="020B0604020202020204" charset="-1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Light" panose="020B0604020202020204" charset="0"/>
      <p:regular r:id="rId21"/>
    </p:embeddedFont>
    <p:embeddedFont>
      <p:font typeface="Open Sans Light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34.sv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832674" y="-566885"/>
            <a:ext cx="5030749" cy="10967764"/>
          </a:xfrm>
          <a:prstGeom prst="rect">
            <a:avLst/>
          </a:prstGeom>
          <a:solidFill>
            <a:srgbClr val="A6A6A6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245307" y="1028700"/>
            <a:ext cx="11419798" cy="8229600"/>
          </a:xfrm>
          <a:prstGeom prst="rect">
            <a:avLst/>
          </a:prstGeom>
          <a:solidFill>
            <a:srgbClr val="2F442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33742" r="5557"/>
          <a:stretch>
            <a:fillRect/>
          </a:stretch>
        </p:blipFill>
        <p:spPr>
          <a:xfrm>
            <a:off x="9766320" y="1028700"/>
            <a:ext cx="749298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4386688" y="3861470"/>
            <a:ext cx="6033776" cy="2111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257273"/>
            <a:ext cx="3743740" cy="16597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5311676"/>
            <a:ext cx="7249365" cy="3118957"/>
            <a:chOff x="0" y="0"/>
            <a:chExt cx="9665820" cy="4158609"/>
          </a:xfrm>
        </p:grpSpPr>
        <p:sp>
          <p:nvSpPr>
            <p:cNvPr id="8" name="TextBox 8"/>
            <p:cNvSpPr txBox="1"/>
            <p:nvPr/>
          </p:nvSpPr>
          <p:spPr>
            <a:xfrm>
              <a:off x="4" y="-9525"/>
              <a:ext cx="9665817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 spc="70">
                  <a:solidFill>
                    <a:srgbClr val="FFFFFF"/>
                  </a:solidFill>
                  <a:latin typeface="Argent Bold"/>
                </a:rPr>
                <a:t>Prezentace společnosti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441483"/>
              <a:ext cx="9665820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931" y="7808297"/>
            <a:ext cx="5015688" cy="44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4F0D9"/>
                </a:solidFill>
                <a:latin typeface="Argent"/>
              </a:rPr>
              <a:t>#namalickostechzalezi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"/>
    </mc:Choice>
    <mc:Fallback xmlns="">
      <p:transition spd="slow" advTm="74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0103" y="1028700"/>
            <a:ext cx="11952219" cy="8229600"/>
            <a:chOff x="0" y="0"/>
            <a:chExt cx="15936292" cy="1097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3688915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7377831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4698071" y="1028700"/>
            <a:ext cx="3804065" cy="26962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4698071" y="3795387"/>
            <a:ext cx="3804065" cy="26962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4698071" y="6562073"/>
            <a:ext cx="3804065" cy="26962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31000"/>
          </a:blip>
          <a:srcRect l="41817" r="41817"/>
          <a:stretch>
            <a:fillRect/>
          </a:stretch>
        </p:blipFill>
        <p:spPr>
          <a:xfrm rot="-5400000">
            <a:off x="7921938" y="1394593"/>
            <a:ext cx="2130880" cy="186012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64610" y="777455"/>
            <a:ext cx="2400730" cy="2847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98197" y="3795387"/>
            <a:ext cx="1565185" cy="27491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76702" y="6830662"/>
            <a:ext cx="2846802" cy="29475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144774" y="4995704"/>
            <a:ext cx="3406543" cy="40997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9144000" y="1271810"/>
            <a:ext cx="6089449" cy="2219177"/>
            <a:chOff x="0" y="0"/>
            <a:chExt cx="8119265" cy="295890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8119265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KOVOVÝ ODPADKOVÝ KOŠ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24057"/>
              <a:ext cx="8119265" cy="1934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Kancelářský odpadkový koš </a:t>
              </a:r>
            </a:p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s horním děrováním a dlouhou životností.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4033912"/>
            <a:ext cx="6591263" cy="2219177"/>
            <a:chOff x="0" y="0"/>
            <a:chExt cx="8788351" cy="295890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47625"/>
              <a:ext cx="878835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BAMBUSOVÝ KOŠ na popel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24057"/>
              <a:ext cx="8788351" cy="1934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Krásný a praktický koš na popel či prádlo ve světle hnědé barvě, vyrobený z přírodního bambusu.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7048248"/>
            <a:ext cx="6089449" cy="1723877"/>
            <a:chOff x="0" y="0"/>
            <a:chExt cx="8119265" cy="229850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8119265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VYVÝŠENÝ kompostér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024057"/>
              <a:ext cx="8119265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Nádoba na třídění ekologického odpadu</a:t>
              </a:r>
            </a:p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z domácnosti nebo ze zahrady.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4"/>
    </mc:Choice>
    <mc:Fallback xmlns="">
      <p:transition spd="slow" advTm="88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40382" y="-254814"/>
            <a:ext cx="9784506" cy="8362705"/>
          </a:xfrm>
          <a:prstGeom prst="rect">
            <a:avLst/>
          </a:prstGeom>
          <a:solidFill>
            <a:srgbClr val="2F442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4877" b="14877"/>
          <a:stretch>
            <a:fillRect/>
          </a:stretch>
        </p:blipFill>
        <p:spPr>
          <a:xfrm>
            <a:off x="1028700" y="1066730"/>
            <a:ext cx="9470543" cy="950360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954452" y="3290368"/>
            <a:ext cx="659225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7000" spc="70">
                <a:solidFill>
                  <a:srgbClr val="2F442D"/>
                </a:solidFill>
                <a:latin typeface="Argent Bold"/>
              </a:rPr>
              <a:t>Nádoba, bez které to zkrátka nejde...</a:t>
            </a:r>
          </a:p>
        </p:txBody>
      </p:sp>
      <p:sp>
        <p:nvSpPr>
          <p:cNvPr id="5" name="AutoShape 5"/>
          <p:cNvSpPr/>
          <p:nvPr/>
        </p:nvSpPr>
        <p:spPr>
          <a:xfrm>
            <a:off x="7495698" y="6842523"/>
            <a:ext cx="10792302" cy="2415777"/>
          </a:xfrm>
          <a:prstGeom prst="rect">
            <a:avLst/>
          </a:prstGeom>
          <a:solidFill>
            <a:srgbClr val="2F442D"/>
          </a:solidFill>
        </p:spPr>
      </p:sp>
      <p:sp>
        <p:nvSpPr>
          <p:cNvPr id="6" name="TextBox 6"/>
          <p:cNvSpPr txBox="1"/>
          <p:nvPr/>
        </p:nvSpPr>
        <p:spPr>
          <a:xfrm>
            <a:off x="8232707" y="7010586"/>
            <a:ext cx="9318285" cy="168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r>
              <a:rPr lang="en-US" sz="2444" spc="24">
                <a:solidFill>
                  <a:srgbClr val="F4F0D9"/>
                </a:solidFill>
                <a:latin typeface="Open Sans Light"/>
              </a:rPr>
              <a:t>Robustní konstrukce a vysoce kvalitní materiály, které zaručí odolnost proti UV záření i mrazu</a:t>
            </a:r>
            <a:r>
              <a:rPr lang="en-US" sz="2444" spc="24">
                <a:solidFill>
                  <a:srgbClr val="F4F0D9"/>
                </a:solidFill>
                <a:latin typeface="Open Sans Light Bold"/>
              </a:rPr>
              <a:t>. </a:t>
            </a:r>
            <a:r>
              <a:rPr lang="en-US" sz="2444" spc="24">
                <a:solidFill>
                  <a:srgbClr val="F4F0D9"/>
                </a:solidFill>
                <a:latin typeface="Open Sans Light"/>
              </a:rPr>
              <a:t>Snadná manipulace díky kolečkům. Po ukončení životnosti je nádoba plně recyklovatelná.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-705652" y="6179170"/>
            <a:ext cx="5577234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190">
                <a:solidFill>
                  <a:srgbClr val="638C80"/>
                </a:solidFill>
                <a:latin typeface="Argent Bold"/>
              </a:rPr>
              <a:t>PLASTOVÁ POPELNICE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39517" y="2936136"/>
            <a:ext cx="3861745" cy="576479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495698" y="2563928"/>
            <a:ext cx="2479121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endParaRPr/>
          </a:p>
          <a:p>
            <a:pPr>
              <a:lnSpc>
                <a:spcPts val="2239"/>
              </a:lnSpc>
            </a:pPr>
            <a:endParaRPr/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2F442D"/>
                </a:solidFill>
                <a:latin typeface="Open Sans Light Bold"/>
              </a:rPr>
              <a:t>Další možné varianty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5698" y="3681066"/>
            <a:ext cx="658570" cy="1042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96693" y="3681066"/>
            <a:ext cx="658570" cy="10427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91721" y="3681066"/>
            <a:ext cx="658570" cy="104273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557933" y="5005577"/>
            <a:ext cx="4028780" cy="52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2"/>
              </a:lnSpc>
            </a:pPr>
            <a:r>
              <a:rPr lang="en-US" sz="1551">
                <a:solidFill>
                  <a:srgbClr val="2F442D"/>
                </a:solidFill>
                <a:latin typeface="Open Sans Light Bold"/>
              </a:rPr>
              <a:t>120 l</a:t>
            </a:r>
          </a:p>
          <a:p>
            <a:pPr>
              <a:lnSpc>
                <a:spcPts val="2172"/>
              </a:lnSpc>
            </a:pPr>
            <a:r>
              <a:rPr lang="en-US" sz="1551">
                <a:solidFill>
                  <a:srgbClr val="2F442D"/>
                </a:solidFill>
                <a:latin typeface="Open Sans Light Bold"/>
              </a:rPr>
              <a:t>240 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41323" y="5005577"/>
            <a:ext cx="4028780" cy="52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2"/>
              </a:lnSpc>
            </a:pPr>
            <a:r>
              <a:rPr lang="en-US" sz="1551">
                <a:solidFill>
                  <a:srgbClr val="2F442D"/>
                </a:solidFill>
                <a:latin typeface="Open Sans Light Bold"/>
              </a:rPr>
              <a:t>120 l</a:t>
            </a:r>
          </a:p>
          <a:p>
            <a:pPr>
              <a:lnSpc>
                <a:spcPts val="2172"/>
              </a:lnSpc>
            </a:pPr>
            <a:r>
              <a:rPr lang="en-US" sz="1551">
                <a:solidFill>
                  <a:srgbClr val="2F442D"/>
                </a:solidFill>
                <a:latin typeface="Open Sans Light Bold"/>
              </a:rPr>
              <a:t>240 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61652" y="5005577"/>
            <a:ext cx="4028780" cy="52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2"/>
              </a:lnSpc>
            </a:pPr>
            <a:r>
              <a:rPr lang="en-US" sz="1551">
                <a:solidFill>
                  <a:srgbClr val="2F442D"/>
                </a:solidFill>
                <a:latin typeface="Open Sans Light Bold"/>
              </a:rPr>
              <a:t>120 l</a:t>
            </a:r>
          </a:p>
          <a:p>
            <a:pPr>
              <a:lnSpc>
                <a:spcPts val="2172"/>
              </a:lnSpc>
            </a:pPr>
            <a:r>
              <a:rPr lang="en-US" sz="1551">
                <a:solidFill>
                  <a:srgbClr val="2F442D"/>
                </a:solidFill>
                <a:latin typeface="Open Sans Light Bold"/>
              </a:rPr>
              <a:t>240 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"/>
    </mc:Choice>
    <mc:Fallback xmlns="">
      <p:transition spd="slow" advTm="65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08330" y="3189811"/>
            <a:ext cx="6701058" cy="3907378"/>
          </a:xfrm>
          <a:prstGeom prst="rect">
            <a:avLst/>
          </a:prstGeom>
          <a:solidFill>
            <a:srgbClr val="2F442D">
              <a:alpha val="19608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478612" y="3189811"/>
            <a:ext cx="6701058" cy="3907378"/>
          </a:xfrm>
          <a:prstGeom prst="rect">
            <a:avLst/>
          </a:prstGeom>
          <a:solidFill>
            <a:srgbClr val="2F442D">
              <a:alpha val="19608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50602" t="70840" r="17463" b="19915"/>
          <a:stretch>
            <a:fillRect/>
          </a:stretch>
        </p:blipFill>
        <p:spPr>
          <a:xfrm>
            <a:off x="9478612" y="7097189"/>
            <a:ext cx="6701058" cy="12898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01518" y="3481952"/>
            <a:ext cx="5914681" cy="58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3669" spc="366">
                <a:solidFill>
                  <a:srgbClr val="2F442D"/>
                </a:solidFill>
                <a:latin typeface="Argent"/>
              </a:rPr>
              <a:t>SVOZ ODPADU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01518" y="4297291"/>
            <a:ext cx="5914681" cy="1967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8"/>
              </a:lnSpc>
            </a:pPr>
            <a:r>
              <a:rPr lang="en-US" sz="2605" spc="26">
                <a:solidFill>
                  <a:srgbClr val="638C80"/>
                </a:solidFill>
                <a:latin typeface="Open Sans Light"/>
              </a:rPr>
              <a:t>Pro zlepšení prostředí ve smyslu zákona o odpadech provádíme také sběr separovaných složek komunálního odpadu.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71801" y="3481952"/>
            <a:ext cx="5914681" cy="58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3669" spc="366">
                <a:solidFill>
                  <a:srgbClr val="2F442D"/>
                </a:solidFill>
                <a:latin typeface="Argent"/>
              </a:rPr>
              <a:t>EKOLOGICKÉ HRY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71801" y="4297291"/>
            <a:ext cx="6307870" cy="1967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8"/>
              </a:lnSpc>
            </a:pPr>
            <a:r>
              <a:rPr lang="en-US" sz="2605" spc="26">
                <a:solidFill>
                  <a:srgbClr val="638C80"/>
                </a:solidFill>
                <a:latin typeface="Open Sans Light"/>
              </a:rPr>
              <a:t>Prodáváme také hru Jenga plnou napětí, která je vyrobena ze smrkového dřeva a je naimpregnovaná toxicky nezávadnými oleji.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08330" y="933450"/>
            <a:ext cx="9368253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60"/>
              </a:lnSpc>
            </a:pPr>
            <a:r>
              <a:rPr lang="en-US" sz="6000" spc="60">
                <a:solidFill>
                  <a:srgbClr val="2F442D"/>
                </a:solidFill>
                <a:latin typeface="Argent"/>
              </a:rPr>
              <a:t>Dále máme v nabídce...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54125" t="70727" r="13940" b="20028"/>
          <a:stretch>
            <a:fillRect/>
          </a:stretch>
        </p:blipFill>
        <p:spPr>
          <a:xfrm rot="-10800000">
            <a:off x="2108330" y="7097189"/>
            <a:ext cx="6701058" cy="1289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7"/>
    </mc:Choice>
    <mc:Fallback xmlns="">
      <p:transition spd="slow" advTm="1521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4477" y="1180887"/>
            <a:ext cx="9018491" cy="8760892"/>
          </a:xfrm>
          <a:prstGeom prst="rect">
            <a:avLst/>
          </a:prstGeom>
          <a:solidFill>
            <a:srgbClr val="A6A6A6">
              <a:alpha val="33725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8960" b="7602"/>
          <a:stretch>
            <a:fillRect/>
          </a:stretch>
        </p:blipFill>
        <p:spPr>
          <a:xfrm>
            <a:off x="1028700" y="791724"/>
            <a:ext cx="9603931" cy="87035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6527" y="2085975"/>
            <a:ext cx="1327388" cy="1374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6527" y="6758828"/>
            <a:ext cx="1327388" cy="13748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6527" y="4507359"/>
            <a:ext cx="1414633" cy="120496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88669" y="2451037"/>
            <a:ext cx="8232881" cy="61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923" spc="392">
                <a:solidFill>
                  <a:srgbClr val="638C80"/>
                </a:solidFill>
                <a:latin typeface="Argent"/>
              </a:rPr>
              <a:t>EKOLOGICKÉ PRODUKTY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88669" y="3018874"/>
            <a:ext cx="8232881" cy="6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2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2988669" y="4821120"/>
            <a:ext cx="8232881" cy="61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923" spc="392">
                <a:solidFill>
                  <a:srgbClr val="638C80"/>
                </a:solidFill>
                <a:latin typeface="Argent"/>
              </a:rPr>
              <a:t>UDRŽITELNÁ MÓDA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88669" y="5270866"/>
            <a:ext cx="8232881" cy="6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2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2988669" y="7123890"/>
            <a:ext cx="8232881" cy="61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923" spc="392">
                <a:solidFill>
                  <a:srgbClr val="638C80"/>
                </a:solidFill>
                <a:latin typeface="Argent"/>
              </a:rPr>
              <a:t>NAKLÁDÁNÍ S ODPADY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88669" y="7635300"/>
            <a:ext cx="8232881" cy="6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2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0975531" y="4664092"/>
            <a:ext cx="6051416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7000" spc="70">
                <a:solidFill>
                  <a:srgbClr val="FFFFFF"/>
                </a:solidFill>
                <a:latin typeface="Argent Bold"/>
              </a:rPr>
              <a:t>Naše 3 pilíře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"/>
    </mc:Choice>
    <mc:Fallback xmlns="">
      <p:transition spd="slow" advTm="66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749754" y="-264322"/>
            <a:ext cx="4916659" cy="10796629"/>
          </a:xfrm>
          <a:prstGeom prst="rect">
            <a:avLst/>
          </a:prstGeom>
          <a:solidFill>
            <a:srgbClr val="2F442D">
              <a:alpha val="2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1558" r="11558"/>
          <a:stretch>
            <a:fillRect/>
          </a:stretch>
        </p:blipFill>
        <p:spPr>
          <a:xfrm>
            <a:off x="7788757" y="1047715"/>
            <a:ext cx="9470543" cy="8191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3899610"/>
            <a:ext cx="10297911" cy="4625291"/>
            <a:chOff x="0" y="0"/>
            <a:chExt cx="13730548" cy="616705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7699088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 spc="70">
                  <a:solidFill>
                    <a:srgbClr val="638C80"/>
                  </a:solidFill>
                  <a:latin typeface="Argent"/>
                </a:rPr>
                <a:t>Produktová část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3383394"/>
              <a:ext cx="13730548" cy="2783661"/>
            </a:xfrm>
            <a:prstGeom prst="rect">
              <a:avLst/>
            </a:prstGeom>
            <a:solidFill>
              <a:srgbClr val="2F442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929492" y="4335167"/>
              <a:ext cx="11871564" cy="1125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49"/>
                </a:lnSpc>
              </a:pPr>
              <a:r>
                <a:rPr lang="en-US" sz="4899" spc="48">
                  <a:solidFill>
                    <a:srgbClr val="F4F0D9"/>
                  </a:solidFill>
                  <a:latin typeface="Argent"/>
                </a:rPr>
                <a:t>Ekologické produkty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69698" y="4245426"/>
            <a:ext cx="6108660" cy="1777132"/>
            <a:chOff x="0" y="0"/>
            <a:chExt cx="8144880" cy="23695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322471"/>
              <a:ext cx="2704183" cy="155146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10395" y="245772"/>
              <a:ext cx="1153689" cy="187796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270295" y="0"/>
              <a:ext cx="882464" cy="23695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831276" y="0"/>
              <a:ext cx="1313605" cy="2196403"/>
            </a:xfrm>
            <a:prstGeom prst="rect">
              <a:avLst/>
            </a:prstGeom>
          </p:spPr>
        </p:pic>
      </p:grpSp>
      <p:sp>
        <p:nvSpPr>
          <p:cNvPr id="13" name="AutoShape 13"/>
          <p:cNvSpPr/>
          <p:nvPr/>
        </p:nvSpPr>
        <p:spPr>
          <a:xfrm rot="5400000">
            <a:off x="4409939" y="3071437"/>
            <a:ext cx="2135983" cy="9700042"/>
          </a:xfrm>
          <a:prstGeom prst="rect">
            <a:avLst/>
          </a:prstGeom>
          <a:solidFill>
            <a:srgbClr val="2F442D">
              <a:alpha val="29804"/>
            </a:srgbClr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"/>
    </mc:Choice>
    <mc:Fallback xmlns="">
      <p:transition spd="slow" advTm="44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158" y="1028700"/>
            <a:ext cx="11952219" cy="8229600"/>
            <a:chOff x="0" y="0"/>
            <a:chExt cx="15936292" cy="1097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3688915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7377831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10376034" y="1028700"/>
            <a:ext cx="3804065" cy="26962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10376034" y="3795387"/>
            <a:ext cx="3804065" cy="26962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10376034" y="6562073"/>
            <a:ext cx="3804065" cy="26962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12338" y="6647935"/>
            <a:ext cx="1639396" cy="271447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73453" y="1267225"/>
            <a:ext cx="8570547" cy="2219177"/>
            <a:chOff x="0" y="0"/>
            <a:chExt cx="11427396" cy="295890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11427396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KONOPNÝ BATOH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24057"/>
              <a:ext cx="11427396" cy="1934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Batohy z konopí garantující pevnou strukturu. Poutka jsou z konopného tkalounu. </a:t>
              </a:r>
              <a:r>
                <a:rPr lang="en-US" sz="2600" spc="26">
                  <a:solidFill>
                    <a:srgbClr val="638C80"/>
                  </a:solidFill>
                  <a:latin typeface="Open Sans Light Bold"/>
                </a:rPr>
                <a:t>Složení: 100 % konopí</a:t>
              </a:r>
            </a:p>
            <a:p>
              <a:pPr>
                <a:lnSpc>
                  <a:spcPts val="3900"/>
                </a:lnSpc>
              </a:pPr>
              <a:endParaRPr lang="en-US" sz="2600" spc="26">
                <a:solidFill>
                  <a:srgbClr val="638C80"/>
                </a:solidFill>
                <a:latin typeface="Open Sans Light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3453" y="6895585"/>
            <a:ext cx="8570547" cy="2219177"/>
            <a:chOff x="0" y="0"/>
            <a:chExt cx="11427396" cy="295890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47625"/>
              <a:ext cx="11427396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KOVOVÁ BRČKA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24057"/>
              <a:ext cx="11427396" cy="1934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Ekologická sada čtyř kovových brček, čistícího kartáčku a cestovního sáčku. </a:t>
              </a:r>
              <a:r>
                <a:rPr lang="en-US" sz="2600" spc="26">
                  <a:solidFill>
                    <a:srgbClr val="638C80"/>
                  </a:solidFill>
                  <a:latin typeface="Open Sans Light Bold"/>
                </a:rPr>
                <a:t>Pro horké i studené nápoje.</a:t>
              </a:r>
            </a:p>
            <a:p>
              <a:pPr>
                <a:lnSpc>
                  <a:spcPts val="3900"/>
                </a:lnSpc>
              </a:pPr>
              <a:endParaRPr lang="en-US" sz="2600" spc="26">
                <a:solidFill>
                  <a:srgbClr val="638C80"/>
                </a:solidFill>
                <a:latin typeface="Open Sans Light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1299842">
            <a:off x="10398498" y="170008"/>
            <a:ext cx="4016380" cy="3850323"/>
            <a:chOff x="0" y="0"/>
            <a:chExt cx="5355173" cy="513376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299842">
              <a:off x="559389" y="646300"/>
              <a:ext cx="4236396" cy="384116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299842">
              <a:off x="1860155" y="2392955"/>
              <a:ext cx="1169805" cy="51861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573453" y="4348231"/>
            <a:ext cx="8570547" cy="1723877"/>
            <a:chOff x="0" y="0"/>
            <a:chExt cx="11427396" cy="229850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47625"/>
              <a:ext cx="11427396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KELÍMEK Z KRAFTOVÉHO PAPÍRU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24057"/>
              <a:ext cx="11427396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100% rozložitelný. Kompostovatelné, v krabičce </a:t>
              </a:r>
            </a:p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z recyklovaného papíru. </a:t>
              </a:r>
              <a:r>
                <a:rPr lang="en-US" sz="2600" spc="26">
                  <a:solidFill>
                    <a:srgbClr val="638C80"/>
                  </a:solidFill>
                  <a:latin typeface="Open Sans Light Bold"/>
                </a:rPr>
                <a:t>Nerozpustný.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12338" y="4062643"/>
            <a:ext cx="1861149" cy="238053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4569798" y="4625696"/>
            <a:ext cx="3718202" cy="5052119"/>
            <a:chOff x="0" y="0"/>
            <a:chExt cx="4957603" cy="673615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950442">
              <a:off x="888328" y="231985"/>
              <a:ext cx="1996912" cy="388815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672379" y="3926741"/>
              <a:ext cx="1645981" cy="280941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985605">
              <a:off x="2532558" y="621913"/>
              <a:ext cx="1932463" cy="3762669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924937">
              <a:off x="1526937" y="189589"/>
              <a:ext cx="1936866" cy="377124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alphaModFix amt="31000"/>
          </a:blip>
          <a:srcRect l="41817" r="41817"/>
          <a:stretch>
            <a:fillRect/>
          </a:stretch>
        </p:blipFill>
        <p:spPr>
          <a:xfrm rot="-5400000">
            <a:off x="7921938" y="1394593"/>
            <a:ext cx="2130880" cy="1860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5"/>
    </mc:Choice>
    <mc:Fallback xmlns="">
      <p:transition spd="slow" advTm="819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6335781" y="6345021"/>
            <a:ext cx="11952219" cy="2696227"/>
          </a:xfrm>
          <a:prstGeom prst="rect">
            <a:avLst/>
          </a:prstGeom>
          <a:solidFill>
            <a:srgbClr val="A6A6A6">
              <a:alpha val="29804"/>
            </a:srgbClr>
          </a:solidFill>
        </p:spPr>
      </p:sp>
      <p:sp>
        <p:nvSpPr>
          <p:cNvPr id="3" name="AutoShape 3"/>
          <p:cNvSpPr/>
          <p:nvPr/>
        </p:nvSpPr>
        <p:spPr>
          <a:xfrm rot="-10800000">
            <a:off x="6335781" y="3578334"/>
            <a:ext cx="11952219" cy="2696227"/>
          </a:xfrm>
          <a:prstGeom prst="rect">
            <a:avLst/>
          </a:prstGeom>
          <a:solidFill>
            <a:srgbClr val="A6A6A6">
              <a:alpha val="29804"/>
            </a:srgbClr>
          </a:solidFill>
        </p:spPr>
      </p:sp>
      <p:sp>
        <p:nvSpPr>
          <p:cNvPr id="4" name="AutoShape 4"/>
          <p:cNvSpPr/>
          <p:nvPr/>
        </p:nvSpPr>
        <p:spPr>
          <a:xfrm rot="-10800000">
            <a:off x="6335781" y="811648"/>
            <a:ext cx="11952219" cy="2696227"/>
          </a:xfrm>
          <a:prstGeom prst="rect">
            <a:avLst/>
          </a:prstGeom>
          <a:solidFill>
            <a:srgbClr val="A6A6A6">
              <a:alpha val="29804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 rot="-10800000">
            <a:off x="4107901" y="6345021"/>
            <a:ext cx="3804065" cy="26962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 rot="-10800000">
            <a:off x="4107901" y="3578334"/>
            <a:ext cx="3804065" cy="26962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 rot="-10800000">
            <a:off x="4107901" y="811648"/>
            <a:ext cx="3804065" cy="26962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30372" y="6528936"/>
            <a:ext cx="7800272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0"/>
              </a:lnSpc>
            </a:pPr>
            <a:r>
              <a:rPr lang="en-US" sz="3400" spc="340">
                <a:solidFill>
                  <a:srgbClr val="2F442D"/>
                </a:solidFill>
                <a:latin typeface="Argent"/>
              </a:rPr>
              <a:t>BAMBUSOVÉ VATOVÉ TYČINKY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30372" y="7228706"/>
            <a:ext cx="7800272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600" spc="26">
                <a:solidFill>
                  <a:srgbClr val="638C80"/>
                </a:solidFill>
                <a:latin typeface="Open Sans Light"/>
              </a:rPr>
              <a:t>100% rozložitelné. Kompostovatelné, v krabičce</a:t>
            </a:r>
          </a:p>
          <a:p>
            <a:pPr>
              <a:lnSpc>
                <a:spcPts val="3900"/>
              </a:lnSpc>
            </a:pPr>
            <a:r>
              <a:rPr lang="en-US" sz="2600" spc="26">
                <a:solidFill>
                  <a:srgbClr val="638C80"/>
                </a:solidFill>
                <a:latin typeface="Open Sans Light"/>
              </a:rPr>
              <a:t>z recyklovaného papíru.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30372" y="3880585"/>
            <a:ext cx="735276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0"/>
              </a:lnSpc>
            </a:pPr>
            <a:r>
              <a:rPr lang="en-US" sz="3400" spc="340">
                <a:solidFill>
                  <a:srgbClr val="2F442D"/>
                </a:solidFill>
                <a:latin typeface="Argent"/>
              </a:rPr>
              <a:t>EKOLOGICKÁ TERMOSKA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30372" y="4580355"/>
            <a:ext cx="7352764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600" spc="26">
                <a:solidFill>
                  <a:srgbClr val="638C80"/>
                </a:solidFill>
                <a:latin typeface="Open Sans Light"/>
              </a:rPr>
              <a:t>Designová termoska z nerezové oceli bez toxických látek. </a:t>
            </a:r>
            <a:r>
              <a:rPr lang="en-US" sz="2600" spc="26">
                <a:solidFill>
                  <a:srgbClr val="638C80"/>
                </a:solidFill>
                <a:latin typeface="Open Sans Light Bold"/>
              </a:rPr>
              <a:t>Pro horké i studené nápoje.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30372" y="981075"/>
            <a:ext cx="945829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0"/>
              </a:lnSpc>
            </a:pPr>
            <a:r>
              <a:rPr lang="en-US" sz="3400" spc="340">
                <a:solidFill>
                  <a:srgbClr val="2F442D"/>
                </a:solidFill>
                <a:latin typeface="Argent"/>
              </a:rPr>
              <a:t>DŘEVĚNÉ PŘÍBORY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30372" y="1730006"/>
            <a:ext cx="9458291" cy="196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600" spc="26">
                <a:solidFill>
                  <a:srgbClr val="638C80"/>
                </a:solidFill>
                <a:latin typeface="Open Sans Light"/>
              </a:rPr>
              <a:t>Dřevěné lžíce, nože i vidličky jsou </a:t>
            </a:r>
            <a:r>
              <a:rPr lang="en-US" sz="2600" spc="26">
                <a:solidFill>
                  <a:srgbClr val="638C80"/>
                </a:solidFill>
                <a:latin typeface="Open Sans Light Bold"/>
              </a:rPr>
              <a:t>pevné</a:t>
            </a:r>
            <a:r>
              <a:rPr lang="en-US" sz="2600" spc="26">
                <a:solidFill>
                  <a:srgbClr val="638C80"/>
                </a:solidFill>
                <a:latin typeface="Open Sans Light"/>
              </a:rPr>
              <a:t> a šetrné k přírodě.</a:t>
            </a:r>
          </a:p>
          <a:p>
            <a:pPr>
              <a:lnSpc>
                <a:spcPts val="3900"/>
              </a:lnSpc>
            </a:pPr>
            <a:r>
              <a:rPr lang="en-US" sz="2600" spc="26">
                <a:solidFill>
                  <a:srgbClr val="638C80"/>
                </a:solidFill>
                <a:latin typeface="Open Sans Light"/>
              </a:rPr>
              <a:t>Vyrobené z březového dřeva s FSC certifikátem, který zaručuje </a:t>
            </a:r>
            <a:r>
              <a:rPr lang="en-US" sz="2600" spc="26">
                <a:solidFill>
                  <a:srgbClr val="638C80"/>
                </a:solidFill>
                <a:latin typeface="Open Sans Light Bold"/>
              </a:rPr>
              <a:t>šetrný způsob těžby a zpracování dřeva</a:t>
            </a:r>
            <a:r>
              <a:rPr lang="en-US" sz="2600" spc="26">
                <a:solidFill>
                  <a:srgbClr val="638C80"/>
                </a:solidFill>
                <a:latin typeface="Open Sans Light"/>
              </a:rPr>
              <a:t>.</a:t>
            </a:r>
          </a:p>
          <a:p>
            <a:pPr>
              <a:lnSpc>
                <a:spcPts val="3900"/>
              </a:lnSpc>
            </a:pPr>
            <a:endParaRPr lang="en-US" sz="2600" spc="26">
              <a:solidFill>
                <a:srgbClr val="638C80"/>
              </a:solidFill>
              <a:latin typeface="Open Sans Light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14426" y="3697871"/>
            <a:ext cx="914139" cy="25048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9783" y="6436486"/>
            <a:ext cx="2883425" cy="28218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88879" y="566869"/>
            <a:ext cx="1642110" cy="2773341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0" y="4577656"/>
            <a:ext cx="3718202" cy="5052119"/>
            <a:chOff x="0" y="0"/>
            <a:chExt cx="4957603" cy="673615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950442">
              <a:off x="888328" y="231985"/>
              <a:ext cx="1996912" cy="388815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72379" y="3926741"/>
              <a:ext cx="1645981" cy="280941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85605">
              <a:off x="2532558" y="621913"/>
              <a:ext cx="1932463" cy="376266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24937">
              <a:off x="1526937" y="189589"/>
              <a:ext cx="1936866" cy="3771243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alphaModFix amt="31000"/>
          </a:blip>
          <a:srcRect l="41817" r="41817"/>
          <a:stretch>
            <a:fillRect/>
          </a:stretch>
        </p:blipFill>
        <p:spPr>
          <a:xfrm rot="-5400000">
            <a:off x="7921938" y="1394593"/>
            <a:ext cx="2130880" cy="1860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"/>
    </mc:Choice>
    <mc:Fallback xmlns="">
      <p:transition spd="slow" advTm="84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361451" y="-264322"/>
            <a:ext cx="6304961" cy="10796629"/>
          </a:xfrm>
          <a:prstGeom prst="rect">
            <a:avLst/>
          </a:prstGeom>
          <a:solidFill>
            <a:srgbClr val="2F442D">
              <a:alpha val="2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1558" r="11558"/>
          <a:stretch>
            <a:fillRect/>
          </a:stretch>
        </p:blipFill>
        <p:spPr>
          <a:xfrm>
            <a:off x="7788757" y="1047715"/>
            <a:ext cx="9470543" cy="8191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38389" y="6912501"/>
            <a:ext cx="8903673" cy="88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49"/>
              </a:lnSpc>
            </a:pPr>
            <a:r>
              <a:rPr lang="en-US" sz="4899" spc="48">
                <a:solidFill>
                  <a:srgbClr val="F4F0D9"/>
                </a:solidFill>
                <a:latin typeface="Argent"/>
              </a:rPr>
              <a:t>Udržitelná móda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92261" y="4594103"/>
            <a:ext cx="1938379" cy="11097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7413" y="4341279"/>
            <a:ext cx="1335872" cy="166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5369" t="48080" r="7561" b="8013"/>
          <a:stretch>
            <a:fillRect/>
          </a:stretch>
        </p:blipFill>
        <p:spPr>
          <a:xfrm>
            <a:off x="13610400" y="3862972"/>
            <a:ext cx="1428170" cy="2146518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5400000">
            <a:off x="4679317" y="2864518"/>
            <a:ext cx="2221818" cy="9700042"/>
          </a:xfrm>
          <a:prstGeom prst="rect">
            <a:avLst/>
          </a:prstGeom>
          <a:solidFill>
            <a:srgbClr val="2F442D">
              <a:alpha val="29804"/>
            </a:srgbClr>
          </a:solidFill>
        </p:spPr>
      </p:sp>
      <p:grpSp>
        <p:nvGrpSpPr>
          <p:cNvPr id="9" name="Group 9"/>
          <p:cNvGrpSpPr/>
          <p:nvPr/>
        </p:nvGrpSpPr>
        <p:grpSpPr>
          <a:xfrm>
            <a:off x="1338389" y="3696845"/>
            <a:ext cx="10297911" cy="4625291"/>
            <a:chOff x="0" y="0"/>
            <a:chExt cx="13730548" cy="616705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7699088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 spc="70">
                  <a:solidFill>
                    <a:srgbClr val="638C80"/>
                  </a:solidFill>
                  <a:latin typeface="Argent"/>
                </a:rPr>
                <a:t>Produktová část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3383394"/>
              <a:ext cx="13730548" cy="2783661"/>
            </a:xfrm>
            <a:prstGeom prst="rect">
              <a:avLst/>
            </a:prstGeom>
            <a:solidFill>
              <a:srgbClr val="2F442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929492" y="4335167"/>
              <a:ext cx="11871564" cy="1125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49"/>
                </a:lnSpc>
              </a:pPr>
              <a:r>
                <a:rPr lang="en-US" sz="4899" spc="48">
                  <a:solidFill>
                    <a:srgbClr val="F4F0D9"/>
                  </a:solidFill>
                  <a:latin typeface="Argent"/>
                </a:rPr>
                <a:t>Udržitelná móda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9"/>
    </mc:Choice>
    <mc:Fallback xmlns="">
      <p:transition spd="slow" advTm="566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4480" y="1028700"/>
            <a:ext cx="11952219" cy="8229600"/>
            <a:chOff x="0" y="0"/>
            <a:chExt cx="15936292" cy="1097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3688915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7377831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4698071" y="1028700"/>
            <a:ext cx="3804065" cy="26962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4698071" y="3795387"/>
            <a:ext cx="3804065" cy="26962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4698071" y="6562073"/>
            <a:ext cx="3804065" cy="26962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31000"/>
          </a:blip>
          <a:srcRect l="41817" r="41817"/>
          <a:stretch>
            <a:fillRect/>
          </a:stretch>
        </p:blipFill>
        <p:spPr>
          <a:xfrm rot="-5400000">
            <a:off x="7921938" y="1394593"/>
            <a:ext cx="2130880" cy="186012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32111">
            <a:off x="5799706" y="1265794"/>
            <a:ext cx="1600793" cy="22220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42367">
            <a:off x="5834192" y="4070419"/>
            <a:ext cx="1531823" cy="21461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13491" y="6622225"/>
            <a:ext cx="1973224" cy="257592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11452" y="3906122"/>
            <a:ext cx="2364057" cy="5689388"/>
            <a:chOff x="0" y="0"/>
            <a:chExt cx="3152076" cy="758585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67497" y="4143023"/>
              <a:ext cx="2017083" cy="344282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12137"/>
            <a:stretch>
              <a:fillRect/>
            </a:stretch>
          </p:blipFill>
          <p:spPr>
            <a:xfrm>
              <a:off x="0" y="0"/>
              <a:ext cx="3152076" cy="4431200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144000" y="1519460"/>
            <a:ext cx="6591263" cy="1723877"/>
            <a:chOff x="0" y="0"/>
            <a:chExt cx="8788351" cy="229850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47625"/>
              <a:ext cx="878835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LETNÍ BALERÍNKY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024057"/>
              <a:ext cx="8788351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Vycházková obuv vhodná na promenádu či společenskou událost. Vyrobené ze semiše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44000" y="4281562"/>
            <a:ext cx="6591263" cy="1723877"/>
            <a:chOff x="0" y="0"/>
            <a:chExt cx="8788351" cy="229850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47625"/>
              <a:ext cx="878835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VYCHÁZKOVÉ BOTY Z LÝKA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24057"/>
              <a:ext cx="8788351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Vycházková obuv vhodná na promenádu, vysoká pevnost a komfort.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00" y="6800598"/>
            <a:ext cx="6089449" cy="2219177"/>
            <a:chOff x="0" y="0"/>
            <a:chExt cx="8119265" cy="2958902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47625"/>
              <a:ext cx="8119265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KOŠILE ZE 100% LNU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24057"/>
              <a:ext cx="8119265" cy="1934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Krásná letní halenka ze strukturovaného lnu barveného přízí a košilovým límečkem.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9"/>
    </mc:Choice>
    <mc:Fallback xmlns="">
      <p:transition spd="slow" advTm="84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158" y="1028700"/>
            <a:ext cx="11952219" cy="8229600"/>
            <a:chOff x="0" y="0"/>
            <a:chExt cx="15936292" cy="1097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3688915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7377831"/>
              <a:ext cx="15936292" cy="3594969"/>
            </a:xfrm>
            <a:prstGeom prst="rect">
              <a:avLst/>
            </a:prstGeom>
            <a:solidFill>
              <a:srgbClr val="A6A6A6">
                <a:alpha val="2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10376034" y="1028700"/>
            <a:ext cx="3804065" cy="26962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10376034" y="3795387"/>
            <a:ext cx="3804065" cy="26962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3184" b="13184"/>
          <a:stretch>
            <a:fillRect/>
          </a:stretch>
        </p:blipFill>
        <p:spPr>
          <a:xfrm>
            <a:off x="10376034" y="6562073"/>
            <a:ext cx="3804065" cy="26962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12612">
            <a:off x="11280363" y="762709"/>
            <a:ext cx="1995408" cy="26934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88905" y="3899068"/>
            <a:ext cx="1378323" cy="26358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6843" y="7043050"/>
            <a:ext cx="3582445" cy="165886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9238" y="4217179"/>
            <a:ext cx="6591263" cy="1723877"/>
            <a:chOff x="0" y="0"/>
            <a:chExt cx="8788351" cy="229850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7625"/>
              <a:ext cx="878835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LNĚNÉ KALHOTY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24057"/>
              <a:ext cx="8788351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Ležérní kalhoty zkráceného střihu na denní vycházky, které tvoří krásnou siluetu.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9238" y="1514875"/>
            <a:ext cx="6591263" cy="1723877"/>
            <a:chOff x="0" y="0"/>
            <a:chExt cx="8788351" cy="229850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47625"/>
              <a:ext cx="878835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PLÁŽOVÁ TAŠKA ZE SISALU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24057"/>
              <a:ext cx="8788351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Ručně vyráběná taška ze sisalu a papírových vláken </a:t>
              </a:r>
              <a:r>
                <a:rPr lang="en-US" sz="2600" spc="26">
                  <a:solidFill>
                    <a:srgbClr val="638C80"/>
                  </a:solidFill>
                  <a:latin typeface="Open Sans Light Bold"/>
                </a:rPr>
                <a:t>inspirována Afrikou</a:t>
              </a: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29238" y="7048248"/>
            <a:ext cx="6325391" cy="1723877"/>
            <a:chOff x="0" y="0"/>
            <a:chExt cx="8433855" cy="229850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47625"/>
              <a:ext cx="8433855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340">
                  <a:solidFill>
                    <a:srgbClr val="2F442D"/>
                  </a:solidFill>
                  <a:latin typeface="Argent"/>
                </a:rPr>
                <a:t>TKANÝ KLOBOUK ZE SLÁMY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24057"/>
              <a:ext cx="8433855" cy="127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Ručně tkaný z palmových listů</a:t>
              </a:r>
            </a:p>
            <a:p>
              <a:pPr>
                <a:lnSpc>
                  <a:spcPts val="3900"/>
                </a:lnSpc>
              </a:pPr>
              <a:r>
                <a:rPr lang="en-US" sz="2600" spc="26">
                  <a:solidFill>
                    <a:srgbClr val="638C80"/>
                  </a:solidFill>
                  <a:latin typeface="Open Sans Light"/>
                </a:rPr>
                <a:t>s minimálními ekologickými dopady.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 rot="-542058">
            <a:off x="12627473" y="2977068"/>
            <a:ext cx="675040" cy="26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"/>
              </a:lnSpc>
            </a:pPr>
            <a:r>
              <a:rPr lang="en-US" sz="745">
                <a:solidFill>
                  <a:srgbClr val="2F442D"/>
                </a:solidFill>
                <a:latin typeface="Apricots"/>
              </a:rPr>
              <a:t>Handmade by</a:t>
            </a:r>
          </a:p>
          <a:p>
            <a:pPr algn="ctr">
              <a:lnSpc>
                <a:spcPts val="1043"/>
              </a:lnSpc>
            </a:pPr>
            <a:r>
              <a:rPr lang="en-US" sz="745">
                <a:solidFill>
                  <a:srgbClr val="2F442D"/>
                </a:solidFill>
                <a:latin typeface="Apricots"/>
              </a:rPr>
              <a:t>Cleaners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alphaModFix amt="31000"/>
          </a:blip>
          <a:srcRect l="41817" r="41817"/>
          <a:stretch>
            <a:fillRect/>
          </a:stretch>
        </p:blipFill>
        <p:spPr>
          <a:xfrm rot="-5400000">
            <a:off x="7921938" y="1394593"/>
            <a:ext cx="2130880" cy="18601245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4895243" y="3940387"/>
            <a:ext cx="2364057" cy="5689388"/>
            <a:chOff x="0" y="0"/>
            <a:chExt cx="3152076" cy="7585851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67497" y="4143023"/>
              <a:ext cx="2017083" cy="344282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12137"/>
            <a:stretch>
              <a:fillRect/>
            </a:stretch>
          </p:blipFill>
          <p:spPr>
            <a:xfrm>
              <a:off x="0" y="0"/>
              <a:ext cx="3152076" cy="44312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8"/>
    </mc:Choice>
    <mc:Fallback xmlns="">
      <p:transition spd="slow" advTm="974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93140" y="-264322"/>
            <a:ext cx="5973272" cy="10796629"/>
          </a:xfrm>
          <a:prstGeom prst="rect">
            <a:avLst/>
          </a:prstGeom>
          <a:solidFill>
            <a:srgbClr val="2F442D">
              <a:alpha val="2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1558" r="11558"/>
          <a:stretch>
            <a:fillRect/>
          </a:stretch>
        </p:blipFill>
        <p:spPr>
          <a:xfrm>
            <a:off x="7788757" y="1047715"/>
            <a:ext cx="9470543" cy="8191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38389" y="6912501"/>
            <a:ext cx="8903673" cy="88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49"/>
              </a:lnSpc>
            </a:pPr>
            <a:r>
              <a:rPr lang="en-US" sz="4899" spc="48">
                <a:solidFill>
                  <a:srgbClr val="F4F0D9"/>
                </a:solidFill>
                <a:latin typeface="Argent"/>
              </a:rPr>
              <a:t>Udržitelná móda</a:t>
            </a:r>
          </a:p>
        </p:txBody>
      </p:sp>
      <p:sp>
        <p:nvSpPr>
          <p:cNvPr id="5" name="AutoShape 5"/>
          <p:cNvSpPr/>
          <p:nvPr/>
        </p:nvSpPr>
        <p:spPr>
          <a:xfrm rot="5400000">
            <a:off x="4679317" y="2864518"/>
            <a:ext cx="2221818" cy="9700042"/>
          </a:xfrm>
          <a:prstGeom prst="rect">
            <a:avLst/>
          </a:prstGeom>
          <a:solidFill>
            <a:srgbClr val="2F442D">
              <a:alpha val="29804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1338389" y="3696845"/>
            <a:ext cx="10297911" cy="4625291"/>
            <a:chOff x="0" y="0"/>
            <a:chExt cx="13730548" cy="6167055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7699088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 spc="70">
                  <a:solidFill>
                    <a:srgbClr val="638C80"/>
                  </a:solidFill>
                  <a:latin typeface="Argent"/>
                </a:rPr>
                <a:t>Produktová část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3383394"/>
              <a:ext cx="13730548" cy="2783661"/>
            </a:xfrm>
            <a:prstGeom prst="rect">
              <a:avLst/>
            </a:prstGeom>
            <a:solidFill>
              <a:srgbClr val="2F442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929492" y="4335167"/>
              <a:ext cx="11871564" cy="1125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49"/>
                </a:lnSpc>
              </a:pPr>
              <a:r>
                <a:rPr lang="en-US" sz="4899" spc="48">
                  <a:solidFill>
                    <a:srgbClr val="F4F0D9"/>
                  </a:solidFill>
                  <a:latin typeface="Argent"/>
                </a:rPr>
                <a:t>Nakládání s odpady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77110" y="4086480"/>
            <a:ext cx="1526273" cy="19230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34172" y="4224939"/>
            <a:ext cx="1317935" cy="18371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80757" y="4070581"/>
            <a:ext cx="1210892" cy="2126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"/>
    </mc:Choice>
    <mc:Fallback xmlns="">
      <p:transition spd="slow" advTm="502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393</Words>
  <Application>Microsoft Office PowerPoint</Application>
  <PresentationFormat>Vlastní</PresentationFormat>
  <Paragraphs>69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Open Sans Light</vt:lpstr>
      <vt:lpstr>Apricots</vt:lpstr>
      <vt:lpstr>Argent Bold</vt:lpstr>
      <vt:lpstr>Argent</vt:lpstr>
      <vt:lpstr>Open Sans Light Bold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ver. 1</dc:title>
  <dc:creator>lomicka</dc:creator>
  <cp:lastModifiedBy>Radek Maxa</cp:lastModifiedBy>
  <cp:revision>5</cp:revision>
  <dcterms:created xsi:type="dcterms:W3CDTF">2006-08-16T00:00:00Z</dcterms:created>
  <dcterms:modified xsi:type="dcterms:W3CDTF">2022-11-23T13:53:06Z</dcterms:modified>
  <dc:identifier>DAFMMJY2_wo</dc:identifier>
</cp:coreProperties>
</file>