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73666D"/>
    <a:srgbClr val="50434A"/>
    <a:srgbClr val="44343E"/>
    <a:srgbClr val="0F0542"/>
    <a:srgbClr val="4F0A28"/>
    <a:srgbClr val="0B04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00DB7F-7989-4BAA-8794-40BE208C5ACB}" v="1355" dt="2021-11-23T14:43:52.166"/>
    <p1510:client id="{72BA2AE2-09A8-4368-88A8-4FBA1427C8D0}" v="68" dt="2021-11-23T10:20:03.4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26. 11. 2021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20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26. 11. 2021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02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26. 11. 2021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898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26. 11. 2021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502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26. 11. 2021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970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26. 11. 2021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661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26. 11. 2021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072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26. 11. 2021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659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26. 11. 2021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297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26. 11. 2021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876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26. 11. 2021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317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E55F0-49D3-47F0-9F7C-B48EBAF4ED8F}" type="datetimeFigureOut">
              <a:rPr lang="sk-SK" smtClean="0"/>
              <a:t>26. 11. 2021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524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>
            <a:extLst>
              <a:ext uri="{FF2B5EF4-FFF2-40B4-BE49-F238E27FC236}">
                <a16:creationId xmlns:a16="http://schemas.microsoft.com/office/drawing/2014/main" id="{6561801A-55A7-4AA2-8881-131F27819D0E}"/>
              </a:ext>
            </a:extLst>
          </p:cNvPr>
          <p:cNvSpPr/>
          <p:nvPr/>
        </p:nvSpPr>
        <p:spPr>
          <a:xfrm>
            <a:off x="-1858" y="-1858"/>
            <a:ext cx="7266876" cy="6857998"/>
          </a:xfrm>
          <a:prstGeom prst="rect">
            <a:avLst/>
          </a:prstGeom>
          <a:solidFill>
            <a:srgbClr val="73666D"/>
          </a:solidFill>
          <a:ln>
            <a:solidFill>
              <a:srgbClr val="736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6000" dirty="0">
              <a:cs typeface="Calibri"/>
            </a:endParaRP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9315B961-7E89-4870-9F5D-3AA7831F4571}"/>
              </a:ext>
            </a:extLst>
          </p:cNvPr>
          <p:cNvSpPr/>
          <p:nvPr/>
        </p:nvSpPr>
        <p:spPr>
          <a:xfrm>
            <a:off x="8445191" y="-1858"/>
            <a:ext cx="1235925" cy="6857998"/>
          </a:xfrm>
          <a:prstGeom prst="rect">
            <a:avLst/>
          </a:prstGeom>
          <a:solidFill>
            <a:srgbClr val="50434A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C7D9D3F9-581E-41D5-BF52-EC63D50B4460}"/>
              </a:ext>
            </a:extLst>
          </p:cNvPr>
          <p:cNvSpPr/>
          <p:nvPr/>
        </p:nvSpPr>
        <p:spPr>
          <a:xfrm>
            <a:off x="7265021" y="-1858"/>
            <a:ext cx="1180169" cy="6857998"/>
          </a:xfrm>
          <a:prstGeom prst="rect">
            <a:avLst/>
          </a:prstGeom>
          <a:solidFill>
            <a:srgbClr val="73666D"/>
          </a:solidFill>
          <a:ln>
            <a:solidFill>
              <a:srgbClr val="736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71632B4A-4A46-4EEF-B181-FBEECD1C0E5D}"/>
              </a:ext>
            </a:extLst>
          </p:cNvPr>
          <p:cNvSpPr/>
          <p:nvPr/>
        </p:nvSpPr>
        <p:spPr>
          <a:xfrm>
            <a:off x="9681117" y="-1858"/>
            <a:ext cx="2509023" cy="6857998"/>
          </a:xfrm>
          <a:prstGeom prst="rect">
            <a:avLst/>
          </a:prstGeom>
          <a:solidFill>
            <a:srgbClr val="44343E"/>
          </a:solidFill>
          <a:ln>
            <a:solidFill>
              <a:srgbClr val="4434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3" name="Obrázok 13" descr="Obrázok, na ktorom je text, zbraň&#10;&#10;Automaticky generovaný popis">
            <a:extLst>
              <a:ext uri="{FF2B5EF4-FFF2-40B4-BE49-F238E27FC236}">
                <a16:creationId xmlns:a16="http://schemas.microsoft.com/office/drawing/2014/main" id="{15E1BB9B-B68E-4B27-8878-522518E50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537" y="0"/>
            <a:ext cx="2226181" cy="2229927"/>
          </a:xfrm>
          <a:prstGeom prst="rect">
            <a:avLst/>
          </a:prstGeom>
        </p:spPr>
      </p:pic>
      <p:sp>
        <p:nvSpPr>
          <p:cNvPr id="15" name="BlokTextu 14">
            <a:extLst>
              <a:ext uri="{FF2B5EF4-FFF2-40B4-BE49-F238E27FC236}">
                <a16:creationId xmlns:a16="http://schemas.microsoft.com/office/drawing/2014/main" id="{04DEA018-D570-405C-A6D5-6A8E42D04174}"/>
              </a:ext>
            </a:extLst>
          </p:cNvPr>
          <p:cNvSpPr txBox="1"/>
          <p:nvPr/>
        </p:nvSpPr>
        <p:spPr>
          <a:xfrm>
            <a:off x="1718831" y="2431896"/>
            <a:ext cx="607280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8000" dirty="0" err="1">
                <a:solidFill>
                  <a:schemeClr val="bg1"/>
                </a:solidFill>
                <a:latin typeface="Georgia"/>
                <a:ea typeface="Meiryo"/>
              </a:rPr>
              <a:t>WineTime</a:t>
            </a:r>
            <a:endParaRPr lang="sk-SK" sz="8000" dirty="0">
              <a:solidFill>
                <a:schemeClr val="bg1"/>
              </a:solidFill>
              <a:latin typeface="Georgia"/>
              <a:ea typeface="Meiryo"/>
              <a:cs typeface="Calibri"/>
            </a:endParaRP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38D5F3C6-76BA-42C5-AC99-B9F62101758F}"/>
              </a:ext>
            </a:extLst>
          </p:cNvPr>
          <p:cNvSpPr txBox="1"/>
          <p:nvPr/>
        </p:nvSpPr>
        <p:spPr>
          <a:xfrm>
            <a:off x="2098814" y="3755335"/>
            <a:ext cx="43831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solidFill>
                  <a:schemeClr val="bg1"/>
                </a:solidFill>
                <a:latin typeface="Georgia"/>
              </a:rPr>
              <a:t>Obchodná akadémia, </a:t>
            </a:r>
            <a:r>
              <a:rPr lang="sk-SK" dirty="0" err="1">
                <a:solidFill>
                  <a:schemeClr val="bg1"/>
                </a:solidFill>
                <a:latin typeface="Georgia"/>
              </a:rPr>
              <a:t>Bolečkova</a:t>
            </a:r>
            <a:r>
              <a:rPr lang="sk-SK" dirty="0">
                <a:solidFill>
                  <a:schemeClr val="bg1"/>
                </a:solidFill>
                <a:latin typeface="Georgia"/>
              </a:rPr>
              <a:t> 2, Nitra</a:t>
            </a:r>
            <a:endParaRPr lang="sk-SK">
              <a:solidFill>
                <a:schemeClr val="bg1"/>
              </a:solidFill>
              <a:latin typeface="Georgi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655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>
            <a:extLst>
              <a:ext uri="{FF2B5EF4-FFF2-40B4-BE49-F238E27FC236}">
                <a16:creationId xmlns:a16="http://schemas.microsoft.com/office/drawing/2014/main" id="{DD77214F-AD57-4E00-B39D-D911644949AA}"/>
              </a:ext>
            </a:extLst>
          </p:cNvPr>
          <p:cNvSpPr/>
          <p:nvPr/>
        </p:nvSpPr>
        <p:spPr>
          <a:xfrm>
            <a:off x="7265021" y="-1858"/>
            <a:ext cx="1180169" cy="6857998"/>
          </a:xfrm>
          <a:prstGeom prst="rect">
            <a:avLst/>
          </a:prstGeom>
          <a:solidFill>
            <a:srgbClr val="73666D"/>
          </a:solidFill>
          <a:ln>
            <a:solidFill>
              <a:srgbClr val="736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9F3A6152-30FF-461F-AA6C-783A2E1EB168}"/>
              </a:ext>
            </a:extLst>
          </p:cNvPr>
          <p:cNvSpPr/>
          <p:nvPr/>
        </p:nvSpPr>
        <p:spPr>
          <a:xfrm>
            <a:off x="-1858" y="-1858"/>
            <a:ext cx="7266876" cy="6857998"/>
          </a:xfrm>
          <a:prstGeom prst="rect">
            <a:avLst/>
          </a:prstGeom>
          <a:solidFill>
            <a:srgbClr val="73666D"/>
          </a:solidFill>
          <a:ln>
            <a:solidFill>
              <a:srgbClr val="736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6000" dirty="0">
              <a:cs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C7136CA-B1CC-4C03-A892-29F5E0BD2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solidFill>
                  <a:schemeClr val="bg1">
                    <a:lumMod val="95000"/>
                  </a:schemeClr>
                </a:solidFill>
                <a:latin typeface="Georgia"/>
                <a:cs typeface="Calibri Light"/>
              </a:rPr>
              <a:t>Niečo o nás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6E8C711-56D0-4BB4-949D-2AC2F8332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k-SK" dirty="0">
                <a:solidFill>
                  <a:schemeClr val="bg1">
                    <a:lumMod val="95000"/>
                  </a:schemeClr>
                </a:solidFill>
                <a:latin typeface="Georgia"/>
                <a:cs typeface="Calibri"/>
              </a:rPr>
              <a:t>Vinárstvo so sídlom v meste Nitra</a:t>
            </a:r>
          </a:p>
          <a:p>
            <a:pPr marL="0" indent="0">
              <a:buNone/>
            </a:pPr>
            <a:endParaRPr lang="sk-SK" dirty="0">
              <a:solidFill>
                <a:schemeClr val="bg1">
                  <a:lumMod val="95000"/>
                </a:schemeClr>
              </a:solidFill>
              <a:latin typeface="Georgia"/>
              <a:cs typeface="Calibri"/>
            </a:endParaRPr>
          </a:p>
          <a:p>
            <a:pPr marL="0" indent="0">
              <a:buNone/>
            </a:pPr>
            <a:r>
              <a:rPr lang="sk-SK" dirty="0">
                <a:solidFill>
                  <a:schemeClr val="bg1">
                    <a:lumMod val="95000"/>
                  </a:schemeClr>
                </a:solidFill>
                <a:latin typeface="Georgia"/>
                <a:cs typeface="Calibri"/>
              </a:rPr>
              <a:t>Vyrábame kvalitné prvotriedne víno</a:t>
            </a:r>
          </a:p>
          <a:p>
            <a:pPr marL="0" indent="0">
              <a:buNone/>
            </a:pPr>
            <a:endParaRPr lang="sk-SK" dirty="0">
              <a:solidFill>
                <a:schemeClr val="bg1">
                  <a:lumMod val="95000"/>
                </a:schemeClr>
              </a:solidFill>
              <a:latin typeface="Georgia"/>
              <a:cs typeface="Calibri"/>
            </a:endParaRPr>
          </a:p>
          <a:p>
            <a:pPr marL="0" indent="0">
              <a:buNone/>
            </a:pPr>
            <a:r>
              <a:rPr lang="sk-SK" dirty="0">
                <a:solidFill>
                  <a:schemeClr val="bg1">
                    <a:lumMod val="95000"/>
                  </a:schemeClr>
                </a:solidFill>
                <a:latin typeface="Georgia"/>
                <a:cs typeface="Calibri"/>
              </a:rPr>
              <a:t>Ponúkame pestrú škálu rôznych druhov vín</a:t>
            </a:r>
          </a:p>
          <a:p>
            <a:pPr marL="0" indent="0">
              <a:buNone/>
            </a:pPr>
            <a:endParaRPr lang="sk-SK" dirty="0">
              <a:solidFill>
                <a:schemeClr val="bg1">
                  <a:lumMod val="95000"/>
                </a:schemeClr>
              </a:solidFill>
              <a:latin typeface="Georgia"/>
              <a:cs typeface="Calibri"/>
            </a:endParaRPr>
          </a:p>
          <a:p>
            <a:pPr marL="0" indent="0">
              <a:buNone/>
            </a:pPr>
            <a:r>
              <a:rPr lang="sk-SK" dirty="0">
                <a:solidFill>
                  <a:schemeClr val="bg1">
                    <a:lumMod val="95000"/>
                  </a:schemeClr>
                </a:solidFill>
                <a:latin typeface="Georgia"/>
                <a:cs typeface="Calibri"/>
              </a:rPr>
              <a:t>Medzinárodné vzťahy s našimi odberateľmi</a:t>
            </a:r>
          </a:p>
          <a:p>
            <a:endParaRPr lang="sk-SK" dirty="0">
              <a:cs typeface="Calibri"/>
            </a:endParaRPr>
          </a:p>
          <a:p>
            <a:endParaRPr lang="sk-SK" dirty="0">
              <a:cs typeface="Calibri"/>
            </a:endParaRPr>
          </a:p>
          <a:p>
            <a:pPr marL="0" indent="0">
              <a:buNone/>
            </a:pPr>
            <a:endParaRPr lang="sk-SK" dirty="0">
              <a:cs typeface="Calibri"/>
            </a:endParaRPr>
          </a:p>
          <a:p>
            <a:endParaRPr lang="sk-SK" dirty="0">
              <a:cs typeface="Calibri"/>
            </a:endParaRPr>
          </a:p>
          <a:p>
            <a:endParaRPr lang="sk-SK" dirty="0">
              <a:cs typeface="Calibri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8C4EE095-7A94-4A8F-83FB-B1B17CEB92A1}"/>
              </a:ext>
            </a:extLst>
          </p:cNvPr>
          <p:cNvSpPr/>
          <p:nvPr/>
        </p:nvSpPr>
        <p:spPr>
          <a:xfrm>
            <a:off x="9681117" y="-1858"/>
            <a:ext cx="2509023" cy="6857998"/>
          </a:xfrm>
          <a:prstGeom prst="rect">
            <a:avLst/>
          </a:prstGeom>
          <a:solidFill>
            <a:srgbClr val="44343E"/>
          </a:solidFill>
          <a:ln>
            <a:solidFill>
              <a:srgbClr val="4434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B83A8F89-39D4-4B1A-B61B-9F35BECF1D4E}"/>
              </a:ext>
            </a:extLst>
          </p:cNvPr>
          <p:cNvSpPr/>
          <p:nvPr/>
        </p:nvSpPr>
        <p:spPr>
          <a:xfrm>
            <a:off x="8445191" y="-1858"/>
            <a:ext cx="1235925" cy="6857998"/>
          </a:xfrm>
          <a:prstGeom prst="rect">
            <a:avLst/>
          </a:prstGeom>
          <a:solidFill>
            <a:srgbClr val="50434A"/>
          </a:solidFill>
          <a:ln>
            <a:solidFill>
              <a:srgbClr val="504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3" name="Obrázok 13" descr="Obrázok, na ktorom je text, zbraň&#10;&#10;Automaticky generovaný popis">
            <a:extLst>
              <a:ext uri="{FF2B5EF4-FFF2-40B4-BE49-F238E27FC236}">
                <a16:creationId xmlns:a16="http://schemas.microsoft.com/office/drawing/2014/main" id="{C1878B89-372D-48F6-80B9-6BE633969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509" y="39546"/>
            <a:ext cx="1800599" cy="180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0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>
            <a:extLst>
              <a:ext uri="{FF2B5EF4-FFF2-40B4-BE49-F238E27FC236}">
                <a16:creationId xmlns:a16="http://schemas.microsoft.com/office/drawing/2014/main" id="{6DFDD696-87D0-4E71-9A34-448C7513073D}"/>
              </a:ext>
            </a:extLst>
          </p:cNvPr>
          <p:cNvSpPr/>
          <p:nvPr/>
        </p:nvSpPr>
        <p:spPr>
          <a:xfrm>
            <a:off x="8445191" y="-1858"/>
            <a:ext cx="1235925" cy="6857998"/>
          </a:xfrm>
          <a:prstGeom prst="rect">
            <a:avLst/>
          </a:prstGeom>
          <a:solidFill>
            <a:srgbClr val="50434A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689C5376-6557-404C-914A-C50C1AE69FB6}"/>
              </a:ext>
            </a:extLst>
          </p:cNvPr>
          <p:cNvSpPr/>
          <p:nvPr/>
        </p:nvSpPr>
        <p:spPr>
          <a:xfrm>
            <a:off x="7265021" y="-1858"/>
            <a:ext cx="1180169" cy="6857998"/>
          </a:xfrm>
          <a:prstGeom prst="rect">
            <a:avLst/>
          </a:prstGeom>
          <a:solidFill>
            <a:srgbClr val="73666D"/>
          </a:solidFill>
          <a:ln>
            <a:solidFill>
              <a:srgbClr val="736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A06938E0-71E1-48E5-B252-43773403B31A}"/>
              </a:ext>
            </a:extLst>
          </p:cNvPr>
          <p:cNvSpPr/>
          <p:nvPr/>
        </p:nvSpPr>
        <p:spPr>
          <a:xfrm>
            <a:off x="-1859" y="-1858"/>
            <a:ext cx="7266876" cy="6857998"/>
          </a:xfrm>
          <a:prstGeom prst="rect">
            <a:avLst/>
          </a:prstGeom>
          <a:solidFill>
            <a:srgbClr val="73666D"/>
          </a:solidFill>
          <a:ln>
            <a:solidFill>
              <a:srgbClr val="736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6000" dirty="0">
              <a:cs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BC63A39-D15D-44CE-9693-704F4BA6A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788" y="389973"/>
            <a:ext cx="1868556" cy="1325563"/>
          </a:xfrm>
        </p:spPr>
        <p:txBody>
          <a:bodyPr>
            <a:normAutofit/>
          </a:bodyPr>
          <a:lstStyle/>
          <a:p>
            <a:r>
              <a:rPr lang="sk-SK">
                <a:solidFill>
                  <a:schemeClr val="bg1">
                    <a:lumMod val="95000"/>
                  </a:schemeClr>
                </a:solidFill>
                <a:latin typeface="Georgia"/>
                <a:cs typeface="Calibri Light"/>
              </a:rPr>
              <a:t>Slogan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376EE32-8947-4E9E-82F4-F662053A2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8" y="177593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k-SK" sz="4000" dirty="0">
                <a:solidFill>
                  <a:schemeClr val="bg1">
                    <a:lumMod val="95000"/>
                  </a:schemeClr>
                </a:solidFill>
                <a:latin typeface="Georgia"/>
                <a:ea typeface="+mn-lt"/>
                <a:cs typeface="+mn-lt"/>
              </a:rPr>
              <a:t>„</a:t>
            </a:r>
            <a:r>
              <a:rPr lang="sk-SK" sz="4000" dirty="0">
                <a:solidFill>
                  <a:schemeClr val="bg1">
                    <a:lumMod val="95000"/>
                  </a:schemeClr>
                </a:solidFill>
                <a:latin typeface="Georgia"/>
                <a:cs typeface="Calibri"/>
              </a:rPr>
              <a:t>Quality wine</a:t>
            </a:r>
            <a:r>
              <a:rPr lang="sk-SK" sz="4000">
                <a:solidFill>
                  <a:schemeClr val="bg1">
                    <a:lumMod val="95000"/>
                  </a:schemeClr>
                </a:solidFill>
                <a:latin typeface="Georgia"/>
                <a:ea typeface="+mn-lt"/>
                <a:cs typeface="+mn-lt"/>
              </a:rPr>
              <a:t> equals quality time</a:t>
            </a:r>
            <a:r>
              <a:rPr lang="sk-SK" sz="4000" dirty="0">
                <a:solidFill>
                  <a:schemeClr val="bg1">
                    <a:lumMod val="95000"/>
                  </a:schemeClr>
                </a:solidFill>
                <a:latin typeface="Georgia"/>
                <a:ea typeface="+mn-lt"/>
                <a:cs typeface="+mn-lt"/>
              </a:rPr>
              <a:t>“</a:t>
            </a:r>
            <a:endParaRPr lang="sk-SK" sz="4000" dirty="0">
              <a:solidFill>
                <a:schemeClr val="bg1">
                  <a:lumMod val="95000"/>
                </a:schemeClr>
              </a:solidFill>
              <a:latin typeface="Georgia"/>
              <a:cs typeface="Calibri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27CD2A48-D9D1-4B9C-B3A9-A5619F0A7958}"/>
              </a:ext>
            </a:extLst>
          </p:cNvPr>
          <p:cNvSpPr/>
          <p:nvPr/>
        </p:nvSpPr>
        <p:spPr>
          <a:xfrm>
            <a:off x="9681117" y="-1858"/>
            <a:ext cx="2509023" cy="6857998"/>
          </a:xfrm>
          <a:prstGeom prst="rect">
            <a:avLst/>
          </a:prstGeom>
          <a:solidFill>
            <a:srgbClr val="44343E"/>
          </a:solidFill>
          <a:ln>
            <a:solidFill>
              <a:srgbClr val="4434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3" name="Obrázok 13" descr="Obrázok, na ktorom je text, zbraň&#10;&#10;Automaticky generovaný popis">
            <a:extLst>
              <a:ext uri="{FF2B5EF4-FFF2-40B4-BE49-F238E27FC236}">
                <a16:creationId xmlns:a16="http://schemas.microsoft.com/office/drawing/2014/main" id="{B12AAD6C-BC7B-4111-A8FF-55D973E6A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509" y="39546"/>
            <a:ext cx="1800599" cy="1803629"/>
          </a:xfrm>
          <a:prstGeom prst="rect">
            <a:avLst/>
          </a:prstGeom>
        </p:spPr>
      </p:pic>
      <p:sp>
        <p:nvSpPr>
          <p:cNvPr id="15" name="Obdĺžnik 14">
            <a:extLst>
              <a:ext uri="{FF2B5EF4-FFF2-40B4-BE49-F238E27FC236}">
                <a16:creationId xmlns:a16="http://schemas.microsoft.com/office/drawing/2014/main" id="{87DD78AC-0F5F-4B65-AF33-C0993F711EEC}"/>
              </a:ext>
            </a:extLst>
          </p:cNvPr>
          <p:cNvSpPr/>
          <p:nvPr/>
        </p:nvSpPr>
        <p:spPr>
          <a:xfrm>
            <a:off x="2126974" y="3145734"/>
            <a:ext cx="4538868" cy="2617303"/>
          </a:xfrm>
          <a:prstGeom prst="rect">
            <a:avLst/>
          </a:prstGeom>
          <a:solidFill>
            <a:srgbClr val="44343E"/>
          </a:solidFill>
          <a:ln>
            <a:solidFill>
              <a:srgbClr val="4434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4" name="Obrázok 14" descr="Obrázok, na ktorom je víno, fľaša&#10;&#10;Automaticky generovaný popis">
            <a:extLst>
              <a:ext uri="{FF2B5EF4-FFF2-40B4-BE49-F238E27FC236}">
                <a16:creationId xmlns:a16="http://schemas.microsoft.com/office/drawing/2014/main" id="{C07F3060-30DA-4AED-8129-B448925E6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334" y="3223663"/>
            <a:ext cx="4358308" cy="245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6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>
            <a:extLst>
              <a:ext uri="{FF2B5EF4-FFF2-40B4-BE49-F238E27FC236}">
                <a16:creationId xmlns:a16="http://schemas.microsoft.com/office/drawing/2014/main" id="{27F56CB8-B0A5-47D4-A6B8-1ED62F655010}"/>
              </a:ext>
            </a:extLst>
          </p:cNvPr>
          <p:cNvSpPr/>
          <p:nvPr/>
        </p:nvSpPr>
        <p:spPr>
          <a:xfrm>
            <a:off x="7265021" y="-1858"/>
            <a:ext cx="1180169" cy="6857998"/>
          </a:xfrm>
          <a:prstGeom prst="rect">
            <a:avLst/>
          </a:prstGeom>
          <a:solidFill>
            <a:srgbClr val="73666D"/>
          </a:solidFill>
          <a:ln>
            <a:solidFill>
              <a:srgbClr val="736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E020CBCF-F8CB-4381-98AF-4C940E0F3133}"/>
              </a:ext>
            </a:extLst>
          </p:cNvPr>
          <p:cNvSpPr/>
          <p:nvPr/>
        </p:nvSpPr>
        <p:spPr>
          <a:xfrm>
            <a:off x="-1859" y="-1858"/>
            <a:ext cx="7266876" cy="6857998"/>
          </a:xfrm>
          <a:prstGeom prst="rect">
            <a:avLst/>
          </a:prstGeom>
          <a:solidFill>
            <a:srgbClr val="73666D"/>
          </a:solidFill>
          <a:ln>
            <a:solidFill>
              <a:srgbClr val="736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6000" dirty="0">
              <a:cs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D528BEC-8991-427A-B142-15269CD99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>
                    <a:lumMod val="95000"/>
                  </a:schemeClr>
                </a:solidFill>
                <a:latin typeface="Georgia"/>
                <a:cs typeface="Calibri Light"/>
              </a:rPr>
              <a:t>Náš cieľ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76FE741-B7B3-464D-9CC0-8C5F11007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k-SK" dirty="0">
                <a:solidFill>
                  <a:schemeClr val="bg1">
                    <a:lumMod val="95000"/>
                  </a:schemeClr>
                </a:solidFill>
                <a:latin typeface="Georgia"/>
                <a:cs typeface="Calibri"/>
              </a:rPr>
              <a:t>Uspokojiť </a:t>
            </a:r>
            <a:r>
              <a:rPr lang="sk-SK" dirty="0">
                <a:solidFill>
                  <a:srgbClr val="F2F2F2"/>
                </a:solidFill>
                <a:latin typeface="Georgia"/>
                <a:cs typeface="Calibri"/>
              </a:rPr>
              <a:t>požiadavky</a:t>
            </a:r>
            <a:r>
              <a:rPr lang="sk-SK" dirty="0">
                <a:solidFill>
                  <a:schemeClr val="bg1">
                    <a:lumMod val="95000"/>
                  </a:schemeClr>
                </a:solidFill>
                <a:latin typeface="Georgia"/>
                <a:cs typeface="Calibri"/>
              </a:rPr>
              <a:t> našich zákazníkov</a:t>
            </a:r>
          </a:p>
          <a:p>
            <a:endParaRPr lang="sk-SK" dirty="0">
              <a:solidFill>
                <a:schemeClr val="bg1">
                  <a:lumMod val="95000"/>
                </a:schemeClr>
              </a:solidFill>
              <a:latin typeface="Georgia"/>
              <a:cs typeface="Calibri"/>
            </a:endParaRPr>
          </a:p>
          <a:p>
            <a:pPr marL="0" indent="0">
              <a:buNone/>
            </a:pPr>
            <a:r>
              <a:rPr lang="sk-SK" dirty="0">
                <a:solidFill>
                  <a:schemeClr val="bg1">
                    <a:lumMod val="95000"/>
                  </a:schemeClr>
                </a:solidFill>
                <a:latin typeface="Georgia"/>
                <a:cs typeface="Calibri"/>
              </a:rPr>
              <a:t>Distribuovať naše víno po celom svete</a:t>
            </a:r>
            <a:endParaRPr lang="sk-SK" dirty="0">
              <a:solidFill>
                <a:schemeClr val="bg1">
                  <a:lumMod val="95000"/>
                </a:schemeClr>
              </a:solidFill>
              <a:latin typeface="Georgia"/>
            </a:endParaRPr>
          </a:p>
          <a:p>
            <a:endParaRPr lang="sk-SK" dirty="0">
              <a:solidFill>
                <a:schemeClr val="bg1">
                  <a:lumMod val="95000"/>
                </a:schemeClr>
              </a:solidFill>
              <a:latin typeface="Georgia"/>
              <a:cs typeface="Calibri"/>
            </a:endParaRPr>
          </a:p>
          <a:p>
            <a:pPr marL="0" indent="0">
              <a:buNone/>
            </a:pPr>
            <a:r>
              <a:rPr lang="sk-SK" dirty="0">
                <a:solidFill>
                  <a:schemeClr val="bg1">
                    <a:lumMod val="95000"/>
                  </a:schemeClr>
                </a:solidFill>
                <a:latin typeface="Georgia"/>
                <a:cs typeface="Calibri"/>
              </a:rPr>
              <a:t>Vyrábať čo najkvalitnejšie a najchutnejšie víno</a:t>
            </a:r>
          </a:p>
          <a:p>
            <a:endParaRPr lang="sk-SK" dirty="0">
              <a:cs typeface="Calibri"/>
            </a:endParaRPr>
          </a:p>
          <a:p>
            <a:endParaRPr lang="sk-SK" dirty="0">
              <a:cs typeface="Calibri"/>
            </a:endParaRPr>
          </a:p>
          <a:p>
            <a:endParaRPr lang="sk-SK" dirty="0">
              <a:cs typeface="Calibri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44CD62B2-09EB-4032-9BC8-347F0E4BB077}"/>
              </a:ext>
            </a:extLst>
          </p:cNvPr>
          <p:cNvSpPr/>
          <p:nvPr/>
        </p:nvSpPr>
        <p:spPr>
          <a:xfrm>
            <a:off x="9681117" y="-1858"/>
            <a:ext cx="2509023" cy="6857998"/>
          </a:xfrm>
          <a:prstGeom prst="rect">
            <a:avLst/>
          </a:prstGeom>
          <a:solidFill>
            <a:srgbClr val="44343E"/>
          </a:solidFill>
          <a:ln>
            <a:solidFill>
              <a:srgbClr val="4434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CB104C10-BD54-468D-BB71-2E13F19438DF}"/>
              </a:ext>
            </a:extLst>
          </p:cNvPr>
          <p:cNvSpPr/>
          <p:nvPr/>
        </p:nvSpPr>
        <p:spPr>
          <a:xfrm>
            <a:off x="8445191" y="-1858"/>
            <a:ext cx="1235925" cy="6857998"/>
          </a:xfrm>
          <a:prstGeom prst="rect">
            <a:avLst/>
          </a:prstGeom>
          <a:solidFill>
            <a:srgbClr val="50434A"/>
          </a:solidFill>
          <a:ln>
            <a:solidFill>
              <a:srgbClr val="504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3" name="Obrázok 13" descr="Obrázok, na ktorom je text, zbraň&#10;&#10;Automaticky generovaný popis">
            <a:extLst>
              <a:ext uri="{FF2B5EF4-FFF2-40B4-BE49-F238E27FC236}">
                <a16:creationId xmlns:a16="http://schemas.microsoft.com/office/drawing/2014/main" id="{87D0C89C-1B81-4FD4-B350-4339656D8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509" y="39546"/>
            <a:ext cx="1800599" cy="1803629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178" y="3933544"/>
            <a:ext cx="1679259" cy="224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0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>
            <a:extLst>
              <a:ext uri="{FF2B5EF4-FFF2-40B4-BE49-F238E27FC236}">
                <a16:creationId xmlns:a16="http://schemas.microsoft.com/office/drawing/2014/main" id="{104FC02B-CB40-44FB-A1AA-9E777646DD45}"/>
              </a:ext>
            </a:extLst>
          </p:cNvPr>
          <p:cNvSpPr/>
          <p:nvPr/>
        </p:nvSpPr>
        <p:spPr>
          <a:xfrm>
            <a:off x="7265021" y="-1858"/>
            <a:ext cx="1180169" cy="6857998"/>
          </a:xfrm>
          <a:prstGeom prst="rect">
            <a:avLst/>
          </a:prstGeom>
          <a:solidFill>
            <a:srgbClr val="73666D"/>
          </a:solidFill>
          <a:ln>
            <a:solidFill>
              <a:srgbClr val="736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AE3AA8A7-DD88-4F08-9C1E-B157D66B2330}"/>
              </a:ext>
            </a:extLst>
          </p:cNvPr>
          <p:cNvSpPr/>
          <p:nvPr/>
        </p:nvSpPr>
        <p:spPr>
          <a:xfrm>
            <a:off x="-1859" y="-1858"/>
            <a:ext cx="7322632" cy="6857998"/>
          </a:xfrm>
          <a:prstGeom prst="rect">
            <a:avLst/>
          </a:prstGeom>
          <a:solidFill>
            <a:srgbClr val="73666D"/>
          </a:solidFill>
          <a:ln>
            <a:solidFill>
              <a:srgbClr val="736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6000" dirty="0">
              <a:cs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FAF1636-C682-4114-9056-F3CBD44CD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100081"/>
            <a:ext cx="10515600" cy="1325563"/>
          </a:xfrm>
        </p:spPr>
        <p:txBody>
          <a:bodyPr/>
          <a:lstStyle/>
          <a:p>
            <a:r>
              <a:rPr lang="sk-SK">
                <a:solidFill>
                  <a:schemeClr val="bg1">
                    <a:lumMod val="95000"/>
                  </a:schemeClr>
                </a:solidFill>
                <a:latin typeface="Georgia"/>
                <a:cs typeface="Calibri Light"/>
              </a:rPr>
              <a:t>Naše produkty</a:t>
            </a:r>
            <a:endParaRPr lang="sk-SK">
              <a:solidFill>
                <a:schemeClr val="bg1">
                  <a:lumMod val="95000"/>
                </a:schemeClr>
              </a:solidFill>
              <a:latin typeface="Georgia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85E1641-3196-4756-98C3-F25634BFE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983" y="2016125"/>
            <a:ext cx="223299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sk-SK" sz="1800">
                <a:solidFill>
                  <a:schemeClr val="bg1">
                    <a:lumMod val="95000"/>
                  </a:schemeClr>
                </a:solidFill>
                <a:latin typeface="Georgia"/>
                <a:cs typeface="Calibri"/>
              </a:rPr>
              <a:t>Cabernet sauvignon</a:t>
            </a:r>
            <a:endParaRPr lang="sk-SK">
              <a:solidFill>
                <a:schemeClr val="bg1">
                  <a:lumMod val="95000"/>
                </a:schemeClr>
              </a:solidFill>
              <a:latin typeface="Georgia"/>
            </a:endParaRPr>
          </a:p>
          <a:p>
            <a:pPr marL="0" indent="0" algn="ctr">
              <a:buNone/>
            </a:pPr>
            <a:r>
              <a:rPr lang="sk-SK" sz="1800">
                <a:solidFill>
                  <a:schemeClr val="bg1">
                    <a:lumMod val="95000"/>
                  </a:schemeClr>
                </a:solidFill>
                <a:latin typeface="Georgia"/>
                <a:cs typeface="Calibri"/>
              </a:rPr>
              <a:t>Pinot noir</a:t>
            </a:r>
          </a:p>
          <a:p>
            <a:pPr marL="0" indent="0" algn="ctr">
              <a:buNone/>
            </a:pPr>
            <a:r>
              <a:rPr lang="sk-SK" sz="1800">
                <a:solidFill>
                  <a:schemeClr val="bg1">
                    <a:lumMod val="95000"/>
                  </a:schemeClr>
                </a:solidFill>
                <a:latin typeface="Georgia"/>
                <a:cs typeface="Calibri"/>
              </a:rPr>
              <a:t>Rulandské modré</a:t>
            </a:r>
          </a:p>
          <a:p>
            <a:endParaRPr lang="sk-SK" dirty="0">
              <a:solidFill>
                <a:schemeClr val="bg1">
                  <a:lumMod val="95000"/>
                </a:schemeClr>
              </a:solidFill>
              <a:latin typeface="Georgia"/>
              <a:cs typeface="Calibri"/>
            </a:endParaRPr>
          </a:p>
          <a:p>
            <a:endParaRPr lang="sk-SK" dirty="0">
              <a:solidFill>
                <a:schemeClr val="bg1">
                  <a:lumMod val="95000"/>
                </a:schemeClr>
              </a:solidFill>
              <a:latin typeface="Georgia"/>
              <a:cs typeface="Calibri"/>
            </a:endParaRPr>
          </a:p>
          <a:p>
            <a:endParaRPr lang="sk-SK" dirty="0">
              <a:solidFill>
                <a:schemeClr val="bg1">
                  <a:lumMod val="95000"/>
                </a:schemeClr>
              </a:solidFill>
              <a:latin typeface="Georgia"/>
              <a:cs typeface="Calibri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B01AF76A-5DD6-4DF1-891C-F444F9BAE919}"/>
              </a:ext>
            </a:extLst>
          </p:cNvPr>
          <p:cNvSpPr/>
          <p:nvPr/>
        </p:nvSpPr>
        <p:spPr>
          <a:xfrm>
            <a:off x="9681117" y="-1858"/>
            <a:ext cx="2509023" cy="6857998"/>
          </a:xfrm>
          <a:prstGeom prst="rect">
            <a:avLst/>
          </a:prstGeom>
          <a:solidFill>
            <a:srgbClr val="44343E"/>
          </a:solidFill>
          <a:ln>
            <a:solidFill>
              <a:srgbClr val="4434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20F296E3-5146-41B7-9C29-126A06007D97}"/>
              </a:ext>
            </a:extLst>
          </p:cNvPr>
          <p:cNvSpPr/>
          <p:nvPr/>
        </p:nvSpPr>
        <p:spPr>
          <a:xfrm>
            <a:off x="8445191" y="-1858"/>
            <a:ext cx="1235925" cy="6857998"/>
          </a:xfrm>
          <a:prstGeom prst="rect">
            <a:avLst/>
          </a:prstGeom>
          <a:solidFill>
            <a:srgbClr val="50434A"/>
          </a:solidFill>
          <a:ln>
            <a:solidFill>
              <a:srgbClr val="504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4A36C0A5-5ED9-43FB-B22E-F7C3332F1B5B}"/>
              </a:ext>
            </a:extLst>
          </p:cNvPr>
          <p:cNvSpPr txBox="1"/>
          <p:nvPr/>
        </p:nvSpPr>
        <p:spPr>
          <a:xfrm>
            <a:off x="864706" y="1427921"/>
            <a:ext cx="27432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2200">
                <a:solidFill>
                  <a:schemeClr val="bg1">
                    <a:lumMod val="95000"/>
                  </a:schemeClr>
                </a:solidFill>
                <a:latin typeface="Georgia"/>
              </a:rPr>
              <a:t>Červené vína</a:t>
            </a:r>
            <a:endParaRPr lang="sk-SK" sz="2200">
              <a:solidFill>
                <a:schemeClr val="bg1">
                  <a:lumMod val="95000"/>
                </a:schemeClr>
              </a:solidFill>
              <a:latin typeface="Georgia"/>
              <a:cs typeface="Calibri"/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8080143A-3CB4-46FA-A4FD-FC0D98EE9386}"/>
              </a:ext>
            </a:extLst>
          </p:cNvPr>
          <p:cNvSpPr txBox="1"/>
          <p:nvPr/>
        </p:nvSpPr>
        <p:spPr>
          <a:xfrm>
            <a:off x="3467515" y="1421709"/>
            <a:ext cx="27432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2200">
                <a:solidFill>
                  <a:schemeClr val="bg1">
                    <a:lumMod val="95000"/>
                  </a:schemeClr>
                </a:solidFill>
                <a:latin typeface="Georgia"/>
              </a:rPr>
              <a:t>Biele vína</a:t>
            </a:r>
            <a:endParaRPr lang="sk-SK" sz="2200">
              <a:solidFill>
                <a:schemeClr val="bg1">
                  <a:lumMod val="95000"/>
                </a:schemeClr>
              </a:solidFill>
              <a:latin typeface="Georgia"/>
              <a:cs typeface="Calibri"/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DC5306A3-8F6B-4090-B9E9-477E6673F1C6}"/>
              </a:ext>
            </a:extLst>
          </p:cNvPr>
          <p:cNvSpPr txBox="1"/>
          <p:nvPr/>
        </p:nvSpPr>
        <p:spPr>
          <a:xfrm>
            <a:off x="5631345" y="1423780"/>
            <a:ext cx="27432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2200">
                <a:solidFill>
                  <a:schemeClr val="bg1">
                    <a:lumMod val="95000"/>
                  </a:schemeClr>
                </a:solidFill>
                <a:latin typeface="Georgia"/>
              </a:rPr>
              <a:t>Ružové vína</a:t>
            </a:r>
            <a:endParaRPr lang="sk-SK" sz="2200">
              <a:solidFill>
                <a:schemeClr val="bg1">
                  <a:lumMod val="95000"/>
                </a:schemeClr>
              </a:solidFill>
              <a:latin typeface="Georgia"/>
              <a:cs typeface="Calibri"/>
            </a:endParaRPr>
          </a:p>
        </p:txBody>
      </p:sp>
      <p:sp>
        <p:nvSpPr>
          <p:cNvPr id="17" name="Zástupný objekt pre obsah 2">
            <a:extLst>
              <a:ext uri="{FF2B5EF4-FFF2-40B4-BE49-F238E27FC236}">
                <a16:creationId xmlns:a16="http://schemas.microsoft.com/office/drawing/2014/main" id="{454930EA-8801-4E8F-B9A2-343B5CC66E6F}"/>
              </a:ext>
            </a:extLst>
          </p:cNvPr>
          <p:cNvSpPr txBox="1">
            <a:spLocks/>
          </p:cNvSpPr>
          <p:nvPr/>
        </p:nvSpPr>
        <p:spPr>
          <a:xfrm>
            <a:off x="3044687" y="2027721"/>
            <a:ext cx="2141882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k-SK" sz="1800">
                <a:solidFill>
                  <a:schemeClr val="bg1">
                    <a:lumMod val="95000"/>
                  </a:schemeClr>
                </a:solidFill>
                <a:latin typeface="Georgia"/>
                <a:cs typeface="Calibri"/>
              </a:rPr>
              <a:t>Moscato</a:t>
            </a:r>
            <a:endParaRPr lang="sk-SK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k-SK" sz="1800">
                <a:solidFill>
                  <a:schemeClr val="bg1">
                    <a:lumMod val="95000"/>
                  </a:schemeClr>
                </a:solidFill>
                <a:latin typeface="Georgia"/>
                <a:cs typeface="Calibri"/>
              </a:rPr>
              <a:t>Riesling</a:t>
            </a:r>
          </a:p>
          <a:p>
            <a:pPr marL="0" indent="0" algn="ctr">
              <a:buNone/>
            </a:pPr>
            <a:r>
              <a:rPr lang="sk-SK" sz="1800">
                <a:solidFill>
                  <a:schemeClr val="bg1">
                    <a:lumMod val="95000"/>
                  </a:schemeClr>
                </a:solidFill>
                <a:latin typeface="Georgia"/>
                <a:cs typeface="Calibri"/>
              </a:rPr>
              <a:t>Pinot grigio</a:t>
            </a:r>
          </a:p>
          <a:p>
            <a:endParaRPr lang="sk-SK" dirty="0">
              <a:solidFill>
                <a:schemeClr val="bg1">
                  <a:lumMod val="95000"/>
                </a:schemeClr>
              </a:solidFill>
              <a:latin typeface="Georgia"/>
              <a:cs typeface="Calibri"/>
            </a:endParaRPr>
          </a:p>
          <a:p>
            <a:endParaRPr lang="sk-SK" dirty="0">
              <a:solidFill>
                <a:schemeClr val="bg1">
                  <a:lumMod val="95000"/>
                </a:schemeClr>
              </a:solidFill>
              <a:latin typeface="Georgia"/>
              <a:cs typeface="Calibri"/>
            </a:endParaRPr>
          </a:p>
          <a:p>
            <a:endParaRPr lang="sk-SK" dirty="0">
              <a:solidFill>
                <a:schemeClr val="bg1">
                  <a:lumMod val="95000"/>
                </a:schemeClr>
              </a:solidFill>
              <a:latin typeface="Georgia"/>
              <a:cs typeface="Calibri"/>
            </a:endParaRPr>
          </a:p>
        </p:txBody>
      </p:sp>
      <p:sp>
        <p:nvSpPr>
          <p:cNvPr id="18" name="Zástupný objekt pre obsah 2">
            <a:extLst>
              <a:ext uri="{FF2B5EF4-FFF2-40B4-BE49-F238E27FC236}">
                <a16:creationId xmlns:a16="http://schemas.microsoft.com/office/drawing/2014/main" id="{4EE7CA1E-10C1-4B18-9F24-750E28E1F237}"/>
              </a:ext>
            </a:extLst>
          </p:cNvPr>
          <p:cNvSpPr txBox="1">
            <a:spLocks/>
          </p:cNvSpPr>
          <p:nvPr/>
        </p:nvSpPr>
        <p:spPr>
          <a:xfrm>
            <a:off x="5223011" y="2027721"/>
            <a:ext cx="2489750" cy="43596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1800" dirty="0">
                <a:solidFill>
                  <a:schemeClr val="bg1">
                    <a:lumMod val="95000"/>
                  </a:schemeClr>
                </a:solidFill>
                <a:latin typeface="Georgia"/>
                <a:cs typeface="Calibri"/>
              </a:rPr>
              <a:t>Frankovka modrá </a:t>
            </a:r>
            <a:r>
              <a:rPr lang="sk-SK" sz="1800">
                <a:solidFill>
                  <a:schemeClr val="bg1">
                    <a:lumMod val="95000"/>
                  </a:schemeClr>
                </a:solidFill>
                <a:latin typeface="Georgia"/>
                <a:cs typeface="Calibri"/>
              </a:rPr>
              <a:t>rosé</a:t>
            </a:r>
            <a:endParaRPr lang="sk-SK"/>
          </a:p>
          <a:p>
            <a:pPr marL="0" indent="0" algn="ctr">
              <a:buNone/>
            </a:pPr>
            <a:r>
              <a:rPr lang="sk-SK" sz="1800">
                <a:solidFill>
                  <a:schemeClr val="bg1">
                    <a:lumMod val="95000"/>
                  </a:schemeClr>
                </a:solidFill>
                <a:latin typeface="Georgia"/>
                <a:cs typeface="Calibri"/>
              </a:rPr>
              <a:t>Provence rosé</a:t>
            </a:r>
          </a:p>
          <a:p>
            <a:endParaRPr lang="sk-SK" dirty="0">
              <a:solidFill>
                <a:schemeClr val="bg1">
                  <a:lumMod val="95000"/>
                </a:schemeClr>
              </a:solidFill>
              <a:latin typeface="Georgia"/>
              <a:cs typeface="Calibri"/>
            </a:endParaRPr>
          </a:p>
          <a:p>
            <a:endParaRPr lang="sk-SK" dirty="0">
              <a:solidFill>
                <a:schemeClr val="bg1">
                  <a:lumMod val="95000"/>
                </a:schemeClr>
              </a:solidFill>
              <a:latin typeface="Georgia"/>
              <a:cs typeface="Calibri"/>
            </a:endParaRPr>
          </a:p>
          <a:p>
            <a:endParaRPr lang="sk-SK" dirty="0">
              <a:solidFill>
                <a:schemeClr val="bg1">
                  <a:lumMod val="95000"/>
                </a:schemeClr>
              </a:solidFill>
              <a:latin typeface="Georgia"/>
              <a:cs typeface="Calibri"/>
            </a:endParaRPr>
          </a:p>
        </p:txBody>
      </p:sp>
      <p:pic>
        <p:nvPicPr>
          <p:cNvPr id="20" name="Obrázok 13" descr="Obrázok, na ktorom je text, zbraň&#10;&#10;Automaticky generovaný popis">
            <a:extLst>
              <a:ext uri="{FF2B5EF4-FFF2-40B4-BE49-F238E27FC236}">
                <a16:creationId xmlns:a16="http://schemas.microsoft.com/office/drawing/2014/main" id="{9D4295A9-2D08-458C-BA8B-B9121C7CB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509" y="39546"/>
            <a:ext cx="1800599" cy="1803629"/>
          </a:xfrm>
          <a:prstGeom prst="rect">
            <a:avLst/>
          </a:prstGeom>
        </p:spPr>
      </p:pic>
      <p:pic>
        <p:nvPicPr>
          <p:cNvPr id="22" name="Obrázok 22" descr="Obrázok, na ktorom je trávnik, hrozno, vnútri, ovocie&#10;&#10;Automaticky generovaný popis">
            <a:extLst>
              <a:ext uri="{FF2B5EF4-FFF2-40B4-BE49-F238E27FC236}">
                <a16:creationId xmlns:a16="http://schemas.microsoft.com/office/drawing/2014/main" id="{B03F6C6F-1F22-4400-84C4-6784C49AF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697" y="3781858"/>
            <a:ext cx="1823831" cy="1665398"/>
          </a:xfrm>
          <a:prstGeom prst="rect">
            <a:avLst/>
          </a:prstGeom>
        </p:spPr>
      </p:pic>
      <p:pic>
        <p:nvPicPr>
          <p:cNvPr id="23" name="Obrázok 23" descr="Obrázok, na ktorom je hrozno, ovocie, rastlina&#10;&#10;Automaticky generovaný popis">
            <a:extLst>
              <a:ext uri="{FF2B5EF4-FFF2-40B4-BE49-F238E27FC236}">
                <a16:creationId xmlns:a16="http://schemas.microsoft.com/office/drawing/2014/main" id="{E6941AD9-9241-4D35-9813-0FCD125FC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713" y="3852589"/>
            <a:ext cx="2229678" cy="159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6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>
            <a:extLst>
              <a:ext uri="{FF2B5EF4-FFF2-40B4-BE49-F238E27FC236}">
                <a16:creationId xmlns:a16="http://schemas.microsoft.com/office/drawing/2014/main" id="{7C51C501-F043-45B3-BB34-55CD3E15735F}"/>
              </a:ext>
            </a:extLst>
          </p:cNvPr>
          <p:cNvSpPr/>
          <p:nvPr/>
        </p:nvSpPr>
        <p:spPr>
          <a:xfrm>
            <a:off x="7265021" y="-1858"/>
            <a:ext cx="1180169" cy="6857998"/>
          </a:xfrm>
          <a:prstGeom prst="rect">
            <a:avLst/>
          </a:prstGeom>
          <a:solidFill>
            <a:srgbClr val="73666D"/>
          </a:solidFill>
          <a:ln>
            <a:solidFill>
              <a:srgbClr val="736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7E24A0C1-D43F-4A07-A4F7-89FBD4ABB5BE}"/>
              </a:ext>
            </a:extLst>
          </p:cNvPr>
          <p:cNvSpPr/>
          <p:nvPr/>
        </p:nvSpPr>
        <p:spPr>
          <a:xfrm>
            <a:off x="-1859" y="-1858"/>
            <a:ext cx="7322632" cy="6857998"/>
          </a:xfrm>
          <a:prstGeom prst="rect">
            <a:avLst/>
          </a:prstGeom>
          <a:solidFill>
            <a:srgbClr val="73666D"/>
          </a:solidFill>
          <a:ln>
            <a:solidFill>
              <a:srgbClr val="736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6000" dirty="0">
              <a:cs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5A7F9E-BFAF-4B03-B8D5-3D80B6A7F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solidFill>
                  <a:schemeClr val="bg1">
                    <a:lumMod val="95000"/>
                  </a:schemeClr>
                </a:solidFill>
                <a:latin typeface="Georgia"/>
                <a:cs typeface="Calibri Light"/>
              </a:rPr>
              <a:t>Špeciálne edície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A663645-7442-477A-ACA2-8624CB9C2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k-SK">
                <a:solidFill>
                  <a:schemeClr val="bg1">
                    <a:lumMod val="95000"/>
                  </a:schemeClr>
                </a:solidFill>
                <a:latin typeface="Georgia"/>
                <a:cs typeface="Calibri"/>
              </a:rPr>
              <a:t>Ponúkame taktiež špeciálne edície </a:t>
            </a:r>
            <a:endParaRPr lang="sk-SK">
              <a:solidFill>
                <a:schemeClr val="bg1">
                  <a:lumMod val="95000"/>
                </a:schemeClr>
              </a:solidFill>
              <a:latin typeface="Georgia"/>
            </a:endParaRPr>
          </a:p>
          <a:p>
            <a:pPr marL="0" indent="0">
              <a:buNone/>
            </a:pPr>
            <a:endParaRPr lang="sk-SK" dirty="0">
              <a:solidFill>
                <a:schemeClr val="bg1">
                  <a:lumMod val="95000"/>
                </a:schemeClr>
              </a:solidFill>
              <a:latin typeface="Georgia"/>
              <a:cs typeface="Calibri"/>
            </a:endParaRPr>
          </a:p>
          <a:p>
            <a:pPr marL="0" indent="0">
              <a:buNone/>
            </a:pPr>
            <a:r>
              <a:rPr lang="sk-SK">
                <a:solidFill>
                  <a:schemeClr val="bg1">
                    <a:lumMod val="95000"/>
                  </a:schemeClr>
                </a:solidFill>
                <a:latin typeface="Georgia"/>
                <a:cs typeface="Calibri"/>
              </a:rPr>
              <a:t>Tie sa vzťahujú na všetky druhy našich vín</a:t>
            </a:r>
          </a:p>
          <a:p>
            <a:pPr marL="0" indent="0">
              <a:buNone/>
            </a:pPr>
            <a:endParaRPr lang="sk-SK" dirty="0">
              <a:solidFill>
                <a:schemeClr val="bg1">
                  <a:lumMod val="95000"/>
                </a:schemeClr>
              </a:solidFill>
              <a:latin typeface="Georgia"/>
              <a:cs typeface="Calibri"/>
            </a:endParaRPr>
          </a:p>
          <a:p>
            <a:pPr marL="0" indent="0">
              <a:buNone/>
            </a:pPr>
            <a:r>
              <a:rPr lang="sk-SK">
                <a:solidFill>
                  <a:schemeClr val="bg1">
                    <a:lumMod val="95000"/>
                  </a:schemeClr>
                </a:solidFill>
                <a:latin typeface="Georgia"/>
                <a:cs typeface="Calibri"/>
              </a:rPr>
              <a:t>K objednávke zákazník obdrží limitovanú fľašu</a:t>
            </a:r>
            <a:endParaRPr lang="sk-SK" dirty="0">
              <a:solidFill>
                <a:schemeClr val="bg1">
                  <a:lumMod val="95000"/>
                </a:schemeClr>
              </a:solidFill>
              <a:latin typeface="Georgia"/>
              <a:cs typeface="Calibri"/>
            </a:endParaRPr>
          </a:p>
        </p:txBody>
      </p:sp>
      <p:pic>
        <p:nvPicPr>
          <p:cNvPr id="5" name="Obrázok 13" descr="Obrázok, na ktorom je text, zbraň&#10;&#10;Automaticky generovaný popis">
            <a:extLst>
              <a:ext uri="{FF2B5EF4-FFF2-40B4-BE49-F238E27FC236}">
                <a16:creationId xmlns:a16="http://schemas.microsoft.com/office/drawing/2014/main" id="{4CC5CE8C-9CC4-432A-B159-D4C3609C1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509" y="39546"/>
            <a:ext cx="1800599" cy="1803629"/>
          </a:xfrm>
          <a:prstGeom prst="rect">
            <a:avLst/>
          </a:prstGeom>
        </p:spPr>
      </p:pic>
      <p:sp>
        <p:nvSpPr>
          <p:cNvPr id="7" name="Obdĺžnik 6">
            <a:extLst>
              <a:ext uri="{FF2B5EF4-FFF2-40B4-BE49-F238E27FC236}">
                <a16:creationId xmlns:a16="http://schemas.microsoft.com/office/drawing/2014/main" id="{DF46ADBC-D15B-4A6A-997D-D59D4EAAF14E}"/>
              </a:ext>
            </a:extLst>
          </p:cNvPr>
          <p:cNvSpPr/>
          <p:nvPr/>
        </p:nvSpPr>
        <p:spPr>
          <a:xfrm>
            <a:off x="9681117" y="-1858"/>
            <a:ext cx="2509023" cy="6857998"/>
          </a:xfrm>
          <a:prstGeom prst="rect">
            <a:avLst/>
          </a:prstGeom>
          <a:solidFill>
            <a:srgbClr val="44343E"/>
          </a:solidFill>
          <a:ln>
            <a:solidFill>
              <a:srgbClr val="4434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FB808654-B507-4D18-91F8-A917A01E2D21}"/>
              </a:ext>
            </a:extLst>
          </p:cNvPr>
          <p:cNvSpPr/>
          <p:nvPr/>
        </p:nvSpPr>
        <p:spPr>
          <a:xfrm>
            <a:off x="8445191" y="-1858"/>
            <a:ext cx="1235925" cy="6857998"/>
          </a:xfrm>
          <a:prstGeom prst="rect">
            <a:avLst/>
          </a:prstGeom>
          <a:solidFill>
            <a:srgbClr val="50434A"/>
          </a:solidFill>
          <a:ln>
            <a:solidFill>
              <a:srgbClr val="504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5" name="Obrázok 13" descr="Obrázok, na ktorom je text, zbraň&#10;&#10;Automaticky generovaný popis">
            <a:extLst>
              <a:ext uri="{FF2B5EF4-FFF2-40B4-BE49-F238E27FC236}">
                <a16:creationId xmlns:a16="http://schemas.microsoft.com/office/drawing/2014/main" id="{FA35E988-C51D-4BAA-81BD-A0C037311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3909" y="191946"/>
            <a:ext cx="1800599" cy="1803629"/>
          </a:xfrm>
          <a:prstGeom prst="rect">
            <a:avLst/>
          </a:prstGeom>
        </p:spPr>
      </p:pic>
      <p:pic>
        <p:nvPicPr>
          <p:cNvPr id="16" name="Obrázok 16" descr="Obrázok, na ktorom je rôzne&#10;&#10;Automaticky generovaný popis">
            <a:extLst>
              <a:ext uri="{FF2B5EF4-FFF2-40B4-BE49-F238E27FC236}">
                <a16:creationId xmlns:a16="http://schemas.microsoft.com/office/drawing/2014/main" id="{413808A8-C416-4231-B014-FD629D95A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0767" y="3126058"/>
            <a:ext cx="3737517" cy="371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0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>
            <a:extLst>
              <a:ext uri="{FF2B5EF4-FFF2-40B4-BE49-F238E27FC236}">
                <a16:creationId xmlns:a16="http://schemas.microsoft.com/office/drawing/2014/main" id="{4977BCCB-129B-40F8-BAE2-84D157C84DA4}"/>
              </a:ext>
            </a:extLst>
          </p:cNvPr>
          <p:cNvSpPr/>
          <p:nvPr/>
        </p:nvSpPr>
        <p:spPr>
          <a:xfrm>
            <a:off x="8445191" y="-1858"/>
            <a:ext cx="1235925" cy="6857998"/>
          </a:xfrm>
          <a:prstGeom prst="rect">
            <a:avLst/>
          </a:prstGeom>
          <a:solidFill>
            <a:srgbClr val="50434A"/>
          </a:solidFill>
          <a:ln>
            <a:solidFill>
              <a:srgbClr val="504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1D9DC20B-A958-477E-B314-05BE813BB9C4}"/>
              </a:ext>
            </a:extLst>
          </p:cNvPr>
          <p:cNvSpPr/>
          <p:nvPr/>
        </p:nvSpPr>
        <p:spPr>
          <a:xfrm>
            <a:off x="7265021" y="-1858"/>
            <a:ext cx="1180169" cy="6857998"/>
          </a:xfrm>
          <a:prstGeom prst="rect">
            <a:avLst/>
          </a:prstGeom>
          <a:solidFill>
            <a:srgbClr val="73666D"/>
          </a:solidFill>
          <a:ln>
            <a:solidFill>
              <a:srgbClr val="736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DF5C0A04-B9ED-4585-BFDA-02C448B51BDD}"/>
              </a:ext>
            </a:extLst>
          </p:cNvPr>
          <p:cNvSpPr/>
          <p:nvPr/>
        </p:nvSpPr>
        <p:spPr>
          <a:xfrm>
            <a:off x="-1859" y="-1858"/>
            <a:ext cx="7266876" cy="6857998"/>
          </a:xfrm>
          <a:prstGeom prst="rect">
            <a:avLst/>
          </a:prstGeom>
          <a:solidFill>
            <a:srgbClr val="73666D"/>
          </a:solidFill>
          <a:ln>
            <a:solidFill>
              <a:srgbClr val="736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6000" dirty="0">
              <a:cs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792DFA-43AF-4F1D-8184-21D70794D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solidFill>
                  <a:schemeClr val="bg1">
                    <a:lumMod val="95000"/>
                  </a:schemeClr>
                </a:solidFill>
                <a:latin typeface="Georgia"/>
                <a:cs typeface="Calibri Light"/>
              </a:rPr>
              <a:t>Kontakt na nás</a:t>
            </a:r>
            <a:endParaRPr lang="sk-SK">
              <a:solidFill>
                <a:schemeClr val="bg1">
                  <a:lumMod val="95000"/>
                </a:schemeClr>
              </a:solidFill>
              <a:latin typeface="Georgia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5FD9A73-0974-46DD-9E8F-0D28592A5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61" y="204097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k-SK" dirty="0">
                <a:solidFill>
                  <a:schemeClr val="bg1">
                    <a:lumMod val="95000"/>
                  </a:schemeClr>
                </a:solidFill>
                <a:latin typeface="Georgia"/>
                <a:cs typeface="Calibri"/>
              </a:rPr>
              <a:t>    </a:t>
            </a:r>
            <a:r>
              <a:rPr lang="sk-SK" sz="2700" dirty="0">
                <a:solidFill>
                  <a:schemeClr val="bg1">
                    <a:lumMod val="95000"/>
                  </a:schemeClr>
                </a:solidFill>
                <a:latin typeface="Georgia"/>
                <a:cs typeface="Calibri"/>
              </a:rPr>
              <a:t>Obchodná akadémia, </a:t>
            </a:r>
            <a:r>
              <a:rPr lang="sk-SK" sz="2700" dirty="0" err="1">
                <a:solidFill>
                  <a:schemeClr val="bg1">
                    <a:lumMod val="95000"/>
                  </a:schemeClr>
                </a:solidFill>
                <a:latin typeface="Georgia"/>
                <a:cs typeface="Calibri"/>
              </a:rPr>
              <a:t>Bolečkova</a:t>
            </a:r>
            <a:r>
              <a:rPr lang="sk-SK" sz="2700" dirty="0">
                <a:solidFill>
                  <a:schemeClr val="bg1">
                    <a:lumMod val="95000"/>
                  </a:schemeClr>
                </a:solidFill>
                <a:latin typeface="Georgia"/>
                <a:cs typeface="Calibri"/>
              </a:rPr>
              <a:t> 2, 949 01  Nitra</a:t>
            </a:r>
          </a:p>
          <a:p>
            <a:pPr marL="0" indent="0">
              <a:buNone/>
            </a:pPr>
            <a:endParaRPr lang="sk-SK" sz="2700" dirty="0">
              <a:solidFill>
                <a:schemeClr val="bg1">
                  <a:lumMod val="95000"/>
                </a:schemeClr>
              </a:solidFill>
              <a:latin typeface="Georgia"/>
              <a:cs typeface="Calibri"/>
            </a:endParaRPr>
          </a:p>
          <a:p>
            <a:pPr marL="0" indent="0">
              <a:buNone/>
            </a:pPr>
            <a:r>
              <a:rPr lang="sk-SK" sz="2700" dirty="0">
                <a:solidFill>
                  <a:schemeClr val="bg1">
                    <a:lumMod val="95000"/>
                  </a:schemeClr>
                </a:solidFill>
                <a:latin typeface="Georgia"/>
                <a:cs typeface="Calibri"/>
              </a:rPr>
              <a:t>    cf.winetime@gmail.com</a:t>
            </a:r>
          </a:p>
          <a:p>
            <a:pPr marL="0" indent="0">
              <a:buNone/>
            </a:pPr>
            <a:endParaRPr lang="sk-SK" sz="2700" dirty="0">
              <a:solidFill>
                <a:schemeClr val="bg1">
                  <a:lumMod val="95000"/>
                </a:schemeClr>
              </a:solidFill>
              <a:latin typeface="Georgia"/>
              <a:cs typeface="Calibri"/>
            </a:endParaRPr>
          </a:p>
          <a:p>
            <a:pPr marL="0" indent="0">
              <a:buNone/>
            </a:pPr>
            <a:r>
              <a:rPr lang="sk-SK" sz="2700" dirty="0">
                <a:solidFill>
                  <a:schemeClr val="bg1">
                    <a:lumMod val="95000"/>
                  </a:schemeClr>
                </a:solidFill>
                <a:latin typeface="Georgia"/>
                <a:cs typeface="Calibri"/>
              </a:rPr>
              <a:t>    www.wine-time9.webnode.sk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5D0AC9EF-8A35-4A8D-BBE8-EFFB3EFECF6B}"/>
              </a:ext>
            </a:extLst>
          </p:cNvPr>
          <p:cNvSpPr/>
          <p:nvPr/>
        </p:nvSpPr>
        <p:spPr>
          <a:xfrm>
            <a:off x="9681117" y="-1858"/>
            <a:ext cx="2509023" cy="6857998"/>
          </a:xfrm>
          <a:prstGeom prst="rect">
            <a:avLst/>
          </a:prstGeom>
          <a:solidFill>
            <a:srgbClr val="44343E"/>
          </a:solidFill>
          <a:ln>
            <a:solidFill>
              <a:srgbClr val="4434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3" name="Obrázok 13" descr="Obrázok, na ktorom je text, zbraň&#10;&#10;Automaticky generovaný popis">
            <a:extLst>
              <a:ext uri="{FF2B5EF4-FFF2-40B4-BE49-F238E27FC236}">
                <a16:creationId xmlns:a16="http://schemas.microsoft.com/office/drawing/2014/main" id="{25414950-CCB0-4ACD-8F5D-5752B0B36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509" y="39546"/>
            <a:ext cx="1800599" cy="1803629"/>
          </a:xfrm>
          <a:prstGeom prst="rect">
            <a:avLst/>
          </a:prstGeom>
        </p:spPr>
      </p:pic>
      <p:pic>
        <p:nvPicPr>
          <p:cNvPr id="14" name="Obrázok 14">
            <a:extLst>
              <a:ext uri="{FF2B5EF4-FFF2-40B4-BE49-F238E27FC236}">
                <a16:creationId xmlns:a16="http://schemas.microsoft.com/office/drawing/2014/main" id="{F33642D2-31BC-4B07-9A8E-C7E9553B7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36" y="2980082"/>
            <a:ext cx="649359" cy="649359"/>
          </a:xfrm>
          <a:prstGeom prst="rect">
            <a:avLst/>
          </a:prstGeom>
        </p:spPr>
      </p:pic>
      <p:pic>
        <p:nvPicPr>
          <p:cNvPr id="17" name="Obrázok 17" descr="Obrázok, na ktorom je vonkajší objekt, sieť&#10;&#10;Automaticky generovaný popis">
            <a:extLst>
              <a:ext uri="{FF2B5EF4-FFF2-40B4-BE49-F238E27FC236}">
                <a16:creationId xmlns:a16="http://schemas.microsoft.com/office/drawing/2014/main" id="{C20A4613-8BC4-49F5-987E-24F303FFE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70" y="4023176"/>
            <a:ext cx="639420" cy="642104"/>
          </a:xfrm>
          <a:prstGeom prst="rect">
            <a:avLst/>
          </a:prstGeom>
        </p:spPr>
      </p:pic>
      <p:pic>
        <p:nvPicPr>
          <p:cNvPr id="19" name="Obrázok 19">
            <a:extLst>
              <a:ext uri="{FF2B5EF4-FFF2-40B4-BE49-F238E27FC236}">
                <a16:creationId xmlns:a16="http://schemas.microsoft.com/office/drawing/2014/main" id="{ABD5F280-221C-4CD3-BC35-8F9CC5A7F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922" y="1908313"/>
            <a:ext cx="689115" cy="69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144</Words>
  <Application>Microsoft Office PowerPoint</Application>
  <PresentationFormat>Širokoúhlá obrazovka</PresentationFormat>
  <Paragraphs>49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Meiryo</vt:lpstr>
      <vt:lpstr>Arial</vt:lpstr>
      <vt:lpstr>Calibri</vt:lpstr>
      <vt:lpstr>Calibri Light</vt:lpstr>
      <vt:lpstr>Georgia</vt:lpstr>
      <vt:lpstr>Motív Office</vt:lpstr>
      <vt:lpstr>Prezentace aplikace PowerPoint</vt:lpstr>
      <vt:lpstr>Niečo o nás</vt:lpstr>
      <vt:lpstr>Slogan</vt:lpstr>
      <vt:lpstr>Náš cieľ</vt:lpstr>
      <vt:lpstr>Naše produkty</vt:lpstr>
      <vt:lpstr>Špeciálne edície</vt:lpstr>
      <vt:lpstr>Kontakt na nás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Lukáš</dc:creator>
  <cp:lastModifiedBy>Radek Maxa</cp:lastModifiedBy>
  <cp:revision>463</cp:revision>
  <dcterms:created xsi:type="dcterms:W3CDTF">2021-11-23T10:11:34Z</dcterms:created>
  <dcterms:modified xsi:type="dcterms:W3CDTF">2021-11-26T13:18:16Z</dcterms:modified>
</cp:coreProperties>
</file>