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1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2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8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7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rnity.com/doc/gary.huston/24337243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capcase/4969443611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capcase/33984751312/in/pool-knives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Skinner_knif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NOZIRSTVIMARLIN@seznam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deiwantthat.com/exclusives/stag-folding-knife.as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7524" y="373861"/>
            <a:ext cx="4410635" cy="2538412"/>
          </a:xfrm>
        </p:spPr>
        <p:txBody>
          <a:bodyPr>
            <a:normAutofit/>
          </a:bodyPr>
          <a:lstStyle/>
          <a:p>
            <a:pPr algn="r"/>
            <a:r>
              <a:rPr lang="cs-CZ" sz="8000">
                <a:cs typeface="Calibri Light"/>
              </a:rPr>
              <a:t>Nožířství Marlín</a:t>
            </a:r>
            <a:endParaRPr lang="cs-CZ" sz="80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09510" y="2757484"/>
            <a:ext cx="2958649" cy="671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dirty="0"/>
              <a:t>Výroba a prodej nožů</a:t>
            </a:r>
          </a:p>
        </p:txBody>
      </p:sp>
      <p:pic>
        <p:nvPicPr>
          <p:cNvPr id="4" name="Obrázek 4" descr="Obsah obrázku text, klipart&#10;&#10;Popis se vygeneroval automaticky.">
            <a:extLst>
              <a:ext uri="{FF2B5EF4-FFF2-40B4-BE49-F238E27FC236}">
                <a16:creationId xmlns:a16="http://schemas.microsoft.com/office/drawing/2014/main" id="{A896EDDE-4780-42F6-8F1E-E3AF341F4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" r="2733"/>
          <a:stretch/>
        </p:blipFill>
        <p:spPr>
          <a:xfrm>
            <a:off x="762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EF38B0-AAD7-874B-BB47-F75BD66F8D53}"/>
              </a:ext>
            </a:extLst>
          </p:cNvPr>
          <p:cNvSpPr txBox="1"/>
          <p:nvPr/>
        </p:nvSpPr>
        <p:spPr>
          <a:xfrm>
            <a:off x="3190506" y="5857732"/>
            <a:ext cx="807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/>
              <a:t>S našimi výrobky si uříznete co chcete, jen né ostudu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80946-3826-4B40-9EB3-4CD5247F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52" y="475037"/>
            <a:ext cx="8238227" cy="846706"/>
          </a:xfrm>
        </p:spPr>
        <p:txBody>
          <a:bodyPr/>
          <a:lstStyle/>
          <a:p>
            <a:r>
              <a:rPr lang="cs-CZ" dirty="0"/>
              <a:t>Využitý materiál pro výrobu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F26E9-578B-49EE-B6A7-8BD06AEA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52" y="1394368"/>
            <a:ext cx="10668000" cy="4931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Na čepel používáme kvalitní českou nerezovou chirurgickou ocel (AK 5)</a:t>
            </a:r>
          </a:p>
          <a:p>
            <a:r>
              <a:rPr lang="cs-CZ" dirty="0"/>
              <a:t>Pro </a:t>
            </a:r>
            <a:r>
              <a:rPr lang="cs-CZ"/>
              <a:t>výrobu rukojetí </a:t>
            </a:r>
            <a:r>
              <a:rPr lang="cs-CZ" dirty="0"/>
              <a:t>máme více materiálů aby si naši zákazníci mohli vybrat</a:t>
            </a:r>
            <a:r>
              <a:rPr lang="cs-CZ"/>
              <a:t>. </a:t>
            </a:r>
          </a:p>
          <a:p>
            <a:pPr marL="457200" lvl="1" indent="0">
              <a:buNone/>
            </a:pPr>
            <a:r>
              <a:rPr lang="cs-CZ" sz="2800"/>
              <a:t>Jde </a:t>
            </a:r>
            <a:r>
              <a:rPr lang="cs-CZ" sz="2800" dirty="0"/>
              <a:t>tedy o :  </a:t>
            </a:r>
          </a:p>
          <a:p>
            <a:r>
              <a:rPr lang="cs-CZ" dirty="0"/>
              <a:t>Dřeviny např. březové, dubové nebo ebenové dřevo </a:t>
            </a:r>
            <a:endParaRPr lang="cs-CZ"/>
          </a:p>
          <a:p>
            <a:endParaRPr lang="cs-CZ" dirty="0"/>
          </a:p>
          <a:p>
            <a:r>
              <a:rPr lang="cs-CZ"/>
              <a:t>Kosti či paroží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Kůže</a:t>
            </a:r>
          </a:p>
          <a:p>
            <a:endParaRPr lang="cs-CZ" dirty="0"/>
          </a:p>
        </p:txBody>
      </p:sp>
      <p:pic>
        <p:nvPicPr>
          <p:cNvPr id="7" name="Obrázek 7" descr="Obsah obrázku nůž, zbraň&#10;&#10;Popis se vygeneroval automaticky.">
            <a:extLst>
              <a:ext uri="{FF2B5EF4-FFF2-40B4-BE49-F238E27FC236}">
                <a16:creationId xmlns:a16="http://schemas.microsoft.com/office/drawing/2014/main" id="{DA115137-D8B7-4CAB-84B6-CDA92DB9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63452" y="4094635"/>
            <a:ext cx="3462066" cy="1743891"/>
          </a:xfrm>
          <a:prstGeom prst="rect">
            <a:avLst/>
          </a:prstGeom>
        </p:spPr>
      </p:pic>
      <p:pic>
        <p:nvPicPr>
          <p:cNvPr id="10" name="Obrázek 10" descr="Obsah obrázku patro, dřevěné, zbraň, interiér&#10;&#10;Popis se vygeneroval automaticky.">
            <a:extLst>
              <a:ext uri="{FF2B5EF4-FFF2-40B4-BE49-F238E27FC236}">
                <a16:creationId xmlns:a16="http://schemas.microsoft.com/office/drawing/2014/main" id="{5B706340-F5B2-4E63-828D-EE62198B7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90345" y="2686049"/>
            <a:ext cx="2743202" cy="205740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99FBB4-30E0-4818-B6CC-5706C517CE23}"/>
              </a:ext>
            </a:extLst>
          </p:cNvPr>
          <p:cNvSpPr txBox="1"/>
          <p:nvPr/>
        </p:nvSpPr>
        <p:spPr>
          <a:xfrm>
            <a:off x="-6274280" y="5751662"/>
            <a:ext cx="241541" cy="1737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5"/>
              </a:rPr>
              <a:t>Tato fotka</a:t>
            </a:r>
            <a:r>
              <a:rPr lang="en-US"/>
              <a:t> od autora Neznámý autor s licencí </a:t>
            </a:r>
            <a:r>
              <a:rPr lang="en-US">
                <a:hlinkClick r:id="rId6"/>
              </a:rPr>
              <a:t>CC BY</a:t>
            </a:r>
            <a:endParaRPr lang="en-US"/>
          </a:p>
        </p:txBody>
      </p:sp>
      <p:pic>
        <p:nvPicPr>
          <p:cNvPr id="13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A75979B1-521B-4905-92DF-59001155C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9363" y="5408043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4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46A83-EA86-4968-B3B1-82071CBE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63" y="386840"/>
            <a:ext cx="9144000" cy="1263649"/>
          </a:xfrm>
        </p:spPr>
        <p:txBody>
          <a:bodyPr/>
          <a:lstStyle/>
          <a:p>
            <a:r>
              <a:rPr lang="cs-CZ" dirty="0"/>
              <a:t>Výroba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3C25C-C7C7-4A09-B6F7-5E467D81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63" y="1324065"/>
            <a:ext cx="10668000" cy="51470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sz="3200" dirty="0"/>
              <a:t>Porada se zákazníkem - </a:t>
            </a:r>
            <a:r>
              <a:rPr lang="cs-CZ" sz="3200" dirty="0">
                <a:ea typeface="+mn-lt"/>
                <a:cs typeface="+mn-lt"/>
              </a:rPr>
              <a:t>na co přesně nůž potřebuje a jaké vlastnosti od něj očekává.</a:t>
            </a:r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/>
              <a:t>Tvarování </a:t>
            </a:r>
            <a:r>
              <a:rPr lang="cs-CZ" sz="3200"/>
              <a:t>- pokud </a:t>
            </a:r>
            <a:r>
              <a:rPr lang="cs-CZ" sz="3200" dirty="0"/>
              <a:t>se</a:t>
            </a:r>
            <a:r>
              <a:rPr lang="cs-CZ" sz="3200" dirty="0">
                <a:ea typeface="+mn-lt"/>
                <a:cs typeface="+mn-lt"/>
              </a:rPr>
              <a:t> nůž dělá </a:t>
            </a:r>
            <a:r>
              <a:rPr lang="cs-CZ" sz="3200">
                <a:ea typeface="+mn-lt"/>
                <a:cs typeface="+mn-lt"/>
              </a:rPr>
              <a:t>z ingotu, </a:t>
            </a:r>
            <a:r>
              <a:rPr lang="cs-CZ" sz="3200" dirty="0">
                <a:ea typeface="+mn-lt"/>
                <a:cs typeface="+mn-lt"/>
              </a:rPr>
              <a:t>předem zakoupené speciální oceli, tvar se </a:t>
            </a:r>
            <a:r>
              <a:rPr lang="cs-CZ" sz="3200">
                <a:ea typeface="+mn-lt"/>
                <a:cs typeface="+mn-lt"/>
              </a:rPr>
              <a:t>do ní prostě vyřízne Vodní tryskou. </a:t>
            </a:r>
            <a:r>
              <a:rPr lang="cs-CZ" sz="3200" dirty="0">
                <a:ea typeface="+mn-lt"/>
                <a:cs typeface="+mn-lt"/>
              </a:rPr>
              <a:t>Pak už se jen </a:t>
            </a:r>
            <a:r>
              <a:rPr lang="cs-CZ" sz="3200">
                <a:ea typeface="+mn-lt"/>
                <a:cs typeface="+mn-lt"/>
              </a:rPr>
              <a:t>doladí na </a:t>
            </a:r>
            <a:r>
              <a:rPr lang="cs-CZ" sz="3200" dirty="0">
                <a:ea typeface="+mn-lt"/>
                <a:cs typeface="+mn-lt"/>
              </a:rPr>
              <a:t>brusce.</a:t>
            </a:r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/>
              <a:t>Kalení - </a:t>
            </a:r>
            <a:r>
              <a:rPr lang="cs-CZ" sz="3200" dirty="0">
                <a:ea typeface="+mn-lt"/>
                <a:cs typeface="+mn-lt"/>
              </a:rPr>
              <a:t>Zakalení dodá noži tvrdost.</a:t>
            </a:r>
            <a:endParaRPr lang="cs-CZ" sz="3200" dirty="0"/>
          </a:p>
          <a:p>
            <a:pPr marL="514350" indent="-514350">
              <a:buAutoNum type="arabicPeriod"/>
            </a:pPr>
            <a:r>
              <a:rPr lang="cs-CZ" sz="3200" dirty="0"/>
              <a:t>Popouštění - </a:t>
            </a:r>
            <a:r>
              <a:rPr lang="cs-CZ" sz="3200" dirty="0">
                <a:ea typeface="+mn-lt"/>
                <a:cs typeface="+mn-lt"/>
              </a:rPr>
              <a:t>Moc tvrdě vykalená ocel by byla příliš křehká, takže je třeba ji ještě "</a:t>
            </a:r>
            <a:r>
              <a:rPr lang="cs-CZ" sz="3200">
                <a:ea typeface="+mn-lt"/>
                <a:cs typeface="+mn-lt"/>
              </a:rPr>
              <a:t>popustit".</a:t>
            </a:r>
          </a:p>
          <a:p>
            <a:pPr marL="514350" indent="-514350">
              <a:buAutoNum type="arabicPeriod"/>
            </a:pPr>
            <a:r>
              <a:rPr lang="cs-CZ" sz="3200"/>
              <a:t>Doladění tvaru</a:t>
            </a: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5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64FCE4CA-0BA1-4CC7-A55F-0272CE6B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63" y="5408043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2CFAA-0990-4185-A9F5-5A0CFC48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63" y="1308338"/>
            <a:ext cx="10668000" cy="47876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200"/>
              <a:t>6.  Leštění - </a:t>
            </a:r>
            <a:r>
              <a:rPr lang="cs-CZ" sz="3200">
                <a:ea typeface="+mn-lt"/>
                <a:cs typeface="+mn-lt"/>
              </a:rPr>
              <a:t>Dělá se ručně, protože je to "hodinářská práce".</a:t>
            </a:r>
          </a:p>
          <a:p>
            <a:pPr marL="0" indent="0">
              <a:buNone/>
            </a:pPr>
            <a:r>
              <a:rPr lang="cs-CZ" sz="3200">
                <a:ea typeface="+mn-lt"/>
                <a:cs typeface="+mn-lt"/>
              </a:rPr>
              <a:t>7.  </a:t>
            </a:r>
            <a:r>
              <a:rPr lang="cs-CZ" sz="3200"/>
              <a:t>Broušení čepele</a:t>
            </a:r>
          </a:p>
          <a:p>
            <a:pPr marL="0" indent="0">
              <a:buNone/>
            </a:pPr>
            <a:r>
              <a:rPr lang="cs-CZ" sz="3200"/>
              <a:t>8.  Výroba </a:t>
            </a:r>
            <a:r>
              <a:rPr lang="cs-CZ" sz="3200" dirty="0"/>
              <a:t>rukojeti </a:t>
            </a:r>
          </a:p>
          <a:p>
            <a:pPr marL="0" indent="0">
              <a:buNone/>
            </a:pPr>
            <a:r>
              <a:rPr lang="cs-CZ" sz="3200" dirty="0"/>
              <a:t>9.  Zabalení a předání či poslání zákazníkovi </a:t>
            </a:r>
          </a:p>
        </p:txBody>
      </p:sp>
      <p:pic>
        <p:nvPicPr>
          <p:cNvPr id="5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C1B2879E-3318-4F07-8CC1-BE45FD0FA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63" y="5408043"/>
            <a:ext cx="1981200" cy="1447800"/>
          </a:xfrm>
          <a:prstGeom prst="rect">
            <a:avLst/>
          </a:prstGeom>
        </p:spPr>
      </p:pic>
      <p:pic>
        <p:nvPicPr>
          <p:cNvPr id="4" name="Obrázek 5" descr="Obsah obrázku zbraň, pistole&#10;&#10;Popis se vygeneroval automaticky.">
            <a:extLst>
              <a:ext uri="{FF2B5EF4-FFF2-40B4-BE49-F238E27FC236}">
                <a16:creationId xmlns:a16="http://schemas.microsoft.com/office/drawing/2014/main" id="{A65D0E18-26F0-4C05-BFE5-06C0D3A42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4391" y="3819869"/>
            <a:ext cx="4391609" cy="2339313"/>
          </a:xfrm>
          <a:prstGeom prst="rect">
            <a:avLst/>
          </a:prstGeom>
        </p:spPr>
      </p:pic>
      <p:pic>
        <p:nvPicPr>
          <p:cNvPr id="8" name="Obrázek 8" descr="Obsah obrázku patro, dřevěné, nůž, paluba&#10;&#10;Popis se vygeneroval automaticky.">
            <a:extLst>
              <a:ext uri="{FF2B5EF4-FFF2-40B4-BE49-F238E27FC236}">
                <a16:creationId xmlns:a16="http://schemas.microsoft.com/office/drawing/2014/main" id="{8BE46E32-856F-41B5-876C-3E0BDE7D8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7990" y="2044268"/>
            <a:ext cx="3688097" cy="27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88374-8746-FF47-BDE3-A1B94352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785813"/>
            <a:ext cx="9144000" cy="863762"/>
          </a:xfrm>
        </p:spPr>
        <p:txBody>
          <a:bodyPr/>
          <a:lstStyle/>
          <a:p>
            <a:r>
              <a:rPr lang="cs-CZ"/>
              <a:t>Novinka pro PODNIKATELE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8C0AC-7BBD-7D4F-851C-3D708624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469" y="1988904"/>
            <a:ext cx="10668000" cy="4285691"/>
          </a:xfrm>
        </p:spPr>
        <p:txBody>
          <a:bodyPr/>
          <a:lstStyle/>
          <a:p>
            <a:r>
              <a:rPr lang="cs-CZ"/>
              <a:t>Nevíte čím obdarovat své zaměstnance při výročí či jen za skvělou práci, nebo chcete mít originální a vždy ostré nože pro své strávníky. V poslední době jsme svou nabídku rozšířili a tak nyní již také nabízíme:</a:t>
            </a:r>
          </a:p>
          <a:p>
            <a:endParaRPr lang="cs-CZ" sz="3200"/>
          </a:p>
          <a:p>
            <a:r>
              <a:rPr lang="cs-CZ" sz="3200"/>
              <a:t>Dárkové sady</a:t>
            </a:r>
          </a:p>
          <a:p>
            <a:r>
              <a:rPr lang="cs-CZ" sz="3200"/>
              <a:t>Pamětní nože</a:t>
            </a:r>
          </a:p>
          <a:p>
            <a:r>
              <a:rPr lang="cs-CZ" sz="3200"/>
              <a:t>Dopisní nože</a:t>
            </a:r>
          </a:p>
          <a:p>
            <a:r>
              <a:rPr lang="cs-CZ" sz="3200"/>
              <a:t>Steakové nože</a:t>
            </a:r>
          </a:p>
          <a:p>
            <a:endParaRPr lang="cs-CZ"/>
          </a:p>
        </p:txBody>
      </p:sp>
      <p:pic>
        <p:nvPicPr>
          <p:cNvPr id="7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4AFAEEDE-C49A-064B-A2EC-8818C9B2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469" y="5410200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63B70-381F-5845-A981-7259DEE2C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9144000" cy="1263649"/>
          </a:xfrm>
        </p:spPr>
        <p:txBody>
          <a:bodyPr/>
          <a:lstStyle/>
          <a:p>
            <a:r>
              <a:rPr lang="cs-CZ"/>
              <a:t>Další novinkou je nabídka pro EKOLOGY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572F0-80E9-504A-88DC-1965FC9A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25650"/>
            <a:ext cx="10668000" cy="3384550"/>
          </a:xfrm>
        </p:spPr>
        <p:txBody>
          <a:bodyPr>
            <a:noAutofit/>
          </a:bodyPr>
          <a:lstStyle/>
          <a:p>
            <a:r>
              <a:rPr lang="cs-CZ"/>
              <a:t>Určitě tím potěšíme každého kdo chce chránit přírodu, nebo se chce jen lišit materiálem od ostatních. Přírodu máme přeci jen jednu a tak nabízíme:</a:t>
            </a:r>
          </a:p>
          <a:p>
            <a:endParaRPr lang="cs-CZ"/>
          </a:p>
          <a:p>
            <a:r>
              <a:rPr lang="cs-CZ" sz="3200"/>
              <a:t>Dárkovou krabičku</a:t>
            </a:r>
            <a:r>
              <a:rPr lang="cs-CZ"/>
              <a:t> z recyklovaného papíru a dřevěných hoblin
</a:t>
            </a:r>
            <a:r>
              <a:rPr lang="cs-CZ" sz="3200"/>
              <a:t>Plastovou Rukojeť/pouzdro</a:t>
            </a:r>
            <a:r>
              <a:rPr lang="cs-CZ"/>
              <a:t> z recyklovaného plastu z PET lahví či jiného vhodného plastu.</a:t>
            </a:r>
          </a:p>
          <a:p>
            <a:endParaRPr lang="cs-CZ"/>
          </a:p>
        </p:txBody>
      </p:sp>
      <p:pic>
        <p:nvPicPr>
          <p:cNvPr id="5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50BC6F74-AC0D-1142-88BD-90475311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5410200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2AD2C-56B8-0047-9E89-461ED7DB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99493"/>
            <a:ext cx="9144000" cy="1263649"/>
          </a:xfrm>
        </p:spPr>
        <p:txBody>
          <a:bodyPr/>
          <a:lstStyle/>
          <a:p>
            <a:r>
              <a:rPr lang="cs-CZ"/>
              <a:t>Poslední nabídka je pro ZÁLESÁKY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13614-0843-334B-A0B0-D3D36520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63142"/>
            <a:ext cx="10668000" cy="3447057"/>
          </a:xfrm>
        </p:spPr>
        <p:txBody>
          <a:bodyPr>
            <a:normAutofit lnSpcReduction="10000"/>
          </a:bodyPr>
          <a:lstStyle/>
          <a:p>
            <a:r>
              <a:rPr lang="cs-CZ"/>
              <a:t>To potěší každého kdo miluje toulky přírodou, ať už na delší dobu nebo jen procházku. Vždy je lepší být řádně vybavený, pokud možno tak na lehko a tak nově nabízíme:</a:t>
            </a:r>
          </a:p>
          <a:p>
            <a:endParaRPr lang="cs-CZ" sz="3200"/>
          </a:p>
          <a:p>
            <a:r>
              <a:rPr lang="cs-CZ" sz="3200"/>
              <a:t>Vlastní výběr kombinace multifunkčních nožů </a:t>
            </a:r>
          </a:p>
          <a:p>
            <a:r>
              <a:rPr lang="cs-CZ" sz="3200"/>
              <a:t>Křesadlo či provaz ukrytý v rukojeti</a:t>
            </a:r>
          </a:p>
          <a:p>
            <a:r>
              <a:rPr lang="cs-CZ" sz="3200"/>
              <a:t>Multifunkční pouzdra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5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C096F384-628A-1645-AD07-67CD2608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5410200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4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D601D-D979-DC44-BB2C-EDECB043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1734"/>
            <a:ext cx="9144000" cy="1263649"/>
          </a:xfrm>
        </p:spPr>
        <p:txBody>
          <a:bodyPr>
            <a:normAutofit/>
          </a:bodyPr>
          <a:lstStyle/>
          <a:p>
            <a:r>
              <a:rPr lang="cs-CZ"/>
              <a:t>A kde nás najdete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C56E6-9914-1849-9D7E-492D3634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05383"/>
            <a:ext cx="10668000" cy="3048001"/>
          </a:xfrm>
        </p:spPr>
        <p:txBody>
          <a:bodyPr/>
          <a:lstStyle/>
          <a:p>
            <a:pPr marL="0" indent="0">
              <a:buNone/>
            </a:pPr>
            <a:r>
              <a:rPr lang="cs-CZ"/>
              <a:t>Adresa: </a:t>
            </a:r>
          </a:p>
          <a:p>
            <a:r>
              <a:rPr lang="cs-CZ"/>
              <a:t>Žákovská 716, Sokolov 365 01</a:t>
            </a:r>
          </a:p>
          <a:p>
            <a:pPr marL="0" indent="0">
              <a:buNone/>
            </a:pPr>
            <a:r>
              <a:rPr lang="cs-CZ"/>
              <a:t>E-mail:</a:t>
            </a:r>
          </a:p>
          <a:p>
            <a:r>
              <a:rPr lang="cs-CZ">
                <a:hlinkClick r:id="rId2"/>
              </a:rPr>
              <a:t>NOZIRSTVIMARLIN@seznam.cz</a:t>
            </a:r>
            <a:r>
              <a:rPr lang="cs-CZ"/>
              <a:t>  </a:t>
            </a:r>
          </a:p>
          <a:p>
            <a:pPr marL="0" indent="0">
              <a:buNone/>
            </a:pPr>
            <a:r>
              <a:rPr lang="cs-CZ"/>
              <a:t>Facebook:</a:t>
            </a:r>
          </a:p>
          <a:p>
            <a:r>
              <a:rPr lang="cs-CZ"/>
              <a:t>Nožířství Marlín </a:t>
            </a:r>
          </a:p>
          <a:p>
            <a:endParaRPr lang="cs-CZ"/>
          </a:p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FE7383C-6EBF-3747-8B2A-CC79C6A88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92" y="541734"/>
            <a:ext cx="4154808" cy="4495272"/>
          </a:xfrm>
          <a:prstGeom prst="rect">
            <a:avLst/>
          </a:prstGeom>
        </p:spPr>
      </p:pic>
      <p:pic>
        <p:nvPicPr>
          <p:cNvPr id="6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6E223CFF-2BF3-4E45-A7B5-47FCD919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5410200"/>
            <a:ext cx="19812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9E5D1E-CEBB-4899-927B-96937122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391" y="4545424"/>
            <a:ext cx="5905500" cy="1625968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cs-CZ" sz="5100"/>
              <a:t>Děkujeme</a:t>
            </a:r>
            <a:r>
              <a:rPr lang="en-US" sz="5100"/>
              <a:t> za pozornost a brzy</a:t>
            </a:r>
            <a:r>
              <a:rPr lang="cs-CZ" sz="5100"/>
              <a:t> </a:t>
            </a:r>
            <a:r>
              <a:rPr lang="en-US" sz="5100"/>
              <a:t>na v</a:t>
            </a:r>
            <a:r>
              <a:rPr lang="cs-CZ" sz="5100"/>
              <a:t>i</a:t>
            </a:r>
            <a:r>
              <a:rPr lang="en-US" sz="5100"/>
              <a:t>děnou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4F59555-7423-4861-9BD1-D763201A0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0052"/>
          <a:stretch/>
        </p:blipFill>
        <p:spPr>
          <a:xfrm>
            <a:off x="1" y="2"/>
            <a:ext cx="6000749" cy="4048201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10" name="Obrázek 13" descr="Obsah obrázku text, klipart&#10;&#10;Popis se vygeneroval automaticky.">
            <a:extLst>
              <a:ext uri="{FF2B5EF4-FFF2-40B4-BE49-F238E27FC236}">
                <a16:creationId xmlns:a16="http://schemas.microsoft.com/office/drawing/2014/main" id="{F2DF44D9-9A88-451D-AC8E-4752C79FA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7910"/>
          <a:stretch/>
        </p:blipFill>
        <p:spPr>
          <a:xfrm>
            <a:off x="6191250" y="10"/>
            <a:ext cx="6000750" cy="4038328"/>
          </a:xfrm>
          <a:custGeom>
            <a:avLst/>
            <a:gdLst/>
            <a:ahLst/>
            <a:cxnLst/>
            <a:rect l="l" t="t" r="r" b="b"/>
            <a:pathLst>
              <a:path w="6000750" h="4038338">
                <a:moveTo>
                  <a:pt x="0" y="0"/>
                </a:moveTo>
                <a:lnTo>
                  <a:pt x="6000750" y="0"/>
                </a:lnTo>
                <a:lnTo>
                  <a:pt x="6000750" y="3014035"/>
                </a:lnTo>
                <a:lnTo>
                  <a:pt x="5966830" y="3028116"/>
                </a:lnTo>
                <a:cubicBezTo>
                  <a:pt x="5952443" y="3034512"/>
                  <a:pt x="5934250" y="3039750"/>
                  <a:pt x="5924081" y="3047622"/>
                </a:cubicBezTo>
                <a:cubicBezTo>
                  <a:pt x="5872250" y="3087682"/>
                  <a:pt x="5801533" y="3089841"/>
                  <a:pt x="5731624" y="3095095"/>
                </a:cubicBezTo>
                <a:cubicBezTo>
                  <a:pt x="5719354" y="3095902"/>
                  <a:pt x="5704534" y="3096694"/>
                  <a:pt x="5694549" y="3100763"/>
                </a:cubicBezTo>
                <a:cubicBezTo>
                  <a:pt x="5649454" y="3119091"/>
                  <a:pt x="5609249" y="3120675"/>
                  <a:pt x="5566282" y="3110565"/>
                </a:cubicBezTo>
                <a:cubicBezTo>
                  <a:pt x="5528993" y="3101914"/>
                  <a:pt x="5487135" y="3099578"/>
                  <a:pt x="5447800" y="3122561"/>
                </a:cubicBezTo>
                <a:cubicBezTo>
                  <a:pt x="5360376" y="3173554"/>
                  <a:pt x="5261407" y="3189562"/>
                  <a:pt x="5153053" y="3180664"/>
                </a:cubicBezTo>
                <a:cubicBezTo>
                  <a:pt x="5075663" y="3174334"/>
                  <a:pt x="5001217" y="3180991"/>
                  <a:pt x="4924781" y="3209456"/>
                </a:cubicBezTo>
                <a:cubicBezTo>
                  <a:pt x="4895391" y="3220447"/>
                  <a:pt x="4855493" y="3221608"/>
                  <a:pt x="4820364" y="3228131"/>
                </a:cubicBezTo>
                <a:cubicBezTo>
                  <a:pt x="4800480" y="3231723"/>
                  <a:pt x="4778372" y="3235065"/>
                  <a:pt x="4761902" y="3242137"/>
                </a:cubicBezTo>
                <a:cubicBezTo>
                  <a:pt x="4717897" y="3260500"/>
                  <a:pt x="4677587" y="3281733"/>
                  <a:pt x="4633202" y="3299962"/>
                </a:cubicBezTo>
                <a:cubicBezTo>
                  <a:pt x="4611860" y="3308671"/>
                  <a:pt x="4585870" y="3315400"/>
                  <a:pt x="4560907" y="3319152"/>
                </a:cubicBezTo>
                <a:cubicBezTo>
                  <a:pt x="4487147" y="3330619"/>
                  <a:pt x="4413256" y="3341162"/>
                  <a:pt x="4339486" y="3349988"/>
                </a:cubicBezTo>
                <a:cubicBezTo>
                  <a:pt x="4217749" y="3364712"/>
                  <a:pt x="4094519" y="3381727"/>
                  <a:pt x="3999196" y="3339060"/>
                </a:cubicBezTo>
                <a:cubicBezTo>
                  <a:pt x="3991419" y="3335638"/>
                  <a:pt x="3975703" y="3335236"/>
                  <a:pt x="3963458" y="3336228"/>
                </a:cubicBezTo>
                <a:cubicBezTo>
                  <a:pt x="3906915" y="3340709"/>
                  <a:pt x="3849392" y="3348538"/>
                  <a:pt x="3793244" y="3350695"/>
                </a:cubicBezTo>
                <a:cubicBezTo>
                  <a:pt x="3748320" y="3352384"/>
                  <a:pt x="3711764" y="3359110"/>
                  <a:pt x="3680534" y="3380182"/>
                </a:cubicBezTo>
                <a:cubicBezTo>
                  <a:pt x="3639690" y="3407913"/>
                  <a:pt x="3587939" y="3428136"/>
                  <a:pt x="3528420" y="3429642"/>
                </a:cubicBezTo>
                <a:cubicBezTo>
                  <a:pt x="3468933" y="3431332"/>
                  <a:pt x="3432439" y="3451266"/>
                  <a:pt x="3391383" y="3472419"/>
                </a:cubicBezTo>
                <a:cubicBezTo>
                  <a:pt x="3361528" y="3487818"/>
                  <a:pt x="3327785" y="3506605"/>
                  <a:pt x="3292964" y="3512706"/>
                </a:cubicBezTo>
                <a:cubicBezTo>
                  <a:pt x="3214060" y="3526418"/>
                  <a:pt x="3151318" y="3574267"/>
                  <a:pt x="3062201" y="3564890"/>
                </a:cubicBezTo>
                <a:cubicBezTo>
                  <a:pt x="3056279" y="3564225"/>
                  <a:pt x="3046456" y="3569403"/>
                  <a:pt x="3038377" y="3571499"/>
                </a:cubicBezTo>
                <a:cubicBezTo>
                  <a:pt x="2973700" y="3587903"/>
                  <a:pt x="2910969" y="3589865"/>
                  <a:pt x="2859478" y="3573610"/>
                </a:cubicBezTo>
                <a:cubicBezTo>
                  <a:pt x="2791993" y="3552460"/>
                  <a:pt x="2721606" y="3559482"/>
                  <a:pt x="2645189" y="3580393"/>
                </a:cubicBezTo>
                <a:cubicBezTo>
                  <a:pt x="2620649" y="3587104"/>
                  <a:pt x="2595977" y="3592890"/>
                  <a:pt x="2571005" y="3599095"/>
                </a:cubicBezTo>
                <a:cubicBezTo>
                  <a:pt x="2537264" y="3607686"/>
                  <a:pt x="2503192" y="3616514"/>
                  <a:pt x="2469455" y="3625104"/>
                </a:cubicBezTo>
                <a:cubicBezTo>
                  <a:pt x="2436782" y="3633542"/>
                  <a:pt x="2400912" y="3645078"/>
                  <a:pt x="2372944" y="3632831"/>
                </a:cubicBezTo>
                <a:cubicBezTo>
                  <a:pt x="2348857" y="3622294"/>
                  <a:pt x="2333335" y="3625831"/>
                  <a:pt x="2314679" y="3640577"/>
                </a:cubicBezTo>
                <a:cubicBezTo>
                  <a:pt x="2249913" y="3692113"/>
                  <a:pt x="2167939" y="3730244"/>
                  <a:pt x="2058974" y="3747677"/>
                </a:cubicBezTo>
                <a:cubicBezTo>
                  <a:pt x="2036537" y="3751257"/>
                  <a:pt x="2014061" y="3757106"/>
                  <a:pt x="1992327" y="3763040"/>
                </a:cubicBezTo>
                <a:cubicBezTo>
                  <a:pt x="1978998" y="3766641"/>
                  <a:pt x="1962841" y="3770835"/>
                  <a:pt x="1955347" y="3777003"/>
                </a:cubicBezTo>
                <a:cubicBezTo>
                  <a:pt x="1896888" y="3824240"/>
                  <a:pt x="1821061" y="3862060"/>
                  <a:pt x="1737354" y="3895718"/>
                </a:cubicBezTo>
                <a:cubicBezTo>
                  <a:pt x="1707383" y="3907735"/>
                  <a:pt x="1675266" y="3920058"/>
                  <a:pt x="1642029" y="3927066"/>
                </a:cubicBezTo>
                <a:cubicBezTo>
                  <a:pt x="1607367" y="3934277"/>
                  <a:pt x="1570070" y="3935822"/>
                  <a:pt x="1534084" y="3938879"/>
                </a:cubicBezTo>
                <a:cubicBezTo>
                  <a:pt x="1512864" y="3940775"/>
                  <a:pt x="1488617" y="3944422"/>
                  <a:pt x="1471073" y="3941450"/>
                </a:cubicBezTo>
                <a:cubicBezTo>
                  <a:pt x="1415484" y="3932199"/>
                  <a:pt x="1361493" y="3921398"/>
                  <a:pt x="1309076" y="3908861"/>
                </a:cubicBezTo>
                <a:cubicBezTo>
                  <a:pt x="1264195" y="3898081"/>
                  <a:pt x="1255284" y="3896899"/>
                  <a:pt x="1221530" y="3923241"/>
                </a:cubicBezTo>
                <a:cubicBezTo>
                  <a:pt x="1186779" y="3950290"/>
                  <a:pt x="1141270" y="3968301"/>
                  <a:pt x="1089816" y="3980362"/>
                </a:cubicBezTo>
                <a:cubicBezTo>
                  <a:pt x="1008387" y="3999344"/>
                  <a:pt x="926086" y="4017317"/>
                  <a:pt x="843417" y="4032700"/>
                </a:cubicBezTo>
                <a:cubicBezTo>
                  <a:pt x="768546" y="4046592"/>
                  <a:pt x="730065" y="4034711"/>
                  <a:pt x="709553" y="3998175"/>
                </a:cubicBezTo>
                <a:cubicBezTo>
                  <a:pt x="697923" y="3977931"/>
                  <a:pt x="683529" y="3956192"/>
                  <a:pt x="637024" y="3956976"/>
                </a:cubicBezTo>
                <a:cubicBezTo>
                  <a:pt x="561096" y="3958367"/>
                  <a:pt x="483055" y="3965348"/>
                  <a:pt x="439818" y="3925257"/>
                </a:cubicBezTo>
                <a:cubicBezTo>
                  <a:pt x="420898" y="3938151"/>
                  <a:pt x="409248" y="3945856"/>
                  <a:pt x="397954" y="3953509"/>
                </a:cubicBezTo>
                <a:cubicBezTo>
                  <a:pt x="366752" y="3974766"/>
                  <a:pt x="298150" y="3991730"/>
                  <a:pt x="260774" y="3982524"/>
                </a:cubicBezTo>
                <a:cubicBezTo>
                  <a:pt x="205702" y="3969233"/>
                  <a:pt x="158421" y="3979944"/>
                  <a:pt x="110748" y="4003173"/>
                </a:cubicBezTo>
                <a:cubicBezTo>
                  <a:pt x="90816" y="4012815"/>
                  <a:pt x="69989" y="4020495"/>
                  <a:pt x="48615" y="4026612"/>
                </a:cubicBezTo>
                <a:lnTo>
                  <a:pt x="0" y="4037066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A8673D-5FEF-402F-8864-988FBAF8C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896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6EB605C3CA89478ED5CB34D6037D13" ma:contentTypeVersion="6" ma:contentTypeDescription="Vytvoří nový dokument" ma:contentTypeScope="" ma:versionID="3cd28a52721bd5893020f8882ebea721">
  <xsd:schema xmlns:xsd="http://www.w3.org/2001/XMLSchema" xmlns:xs="http://www.w3.org/2001/XMLSchema" xmlns:p="http://schemas.microsoft.com/office/2006/metadata/properties" xmlns:ns2="9029d224-834b-4b62-a663-b53c0d5695bc" targetNamespace="http://schemas.microsoft.com/office/2006/metadata/properties" ma:root="true" ma:fieldsID="8db5aa89d0f829b45d1dc3b7f78f1249" ns2:_="">
    <xsd:import namespace="9029d224-834b-4b62-a663-b53c0d569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9d224-834b-4b62-a663-b53c0d569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164EF-1FA1-4690-B59F-9266007C753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029d224-834b-4b62-a663-b53c0d5695b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2D054D-E0CF-44DF-A44D-61296F6C419E}">
  <ds:schemaRefs>
    <ds:schemaRef ds:uri="http://schemas.microsoft.com/office/2006/documentManagement/types"/>
    <ds:schemaRef ds:uri="9029d224-834b-4b62-a663-b53c0d5695bc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74CDD3-9516-43C2-9940-85DBCD047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Arial Nova Cond</vt:lpstr>
      <vt:lpstr>Calibri Light</vt:lpstr>
      <vt:lpstr>Impact</vt:lpstr>
      <vt:lpstr>TornVTI</vt:lpstr>
      <vt:lpstr>Nožířství Marlín</vt:lpstr>
      <vt:lpstr>Využitý materiál pro výrobu</vt:lpstr>
      <vt:lpstr>Výroba :</vt:lpstr>
      <vt:lpstr>Prezentace aplikace PowerPoint</vt:lpstr>
      <vt:lpstr>Novinka pro PODNIKATELE</vt:lpstr>
      <vt:lpstr>Další novinkou je nabídka pro EKOLOGY</vt:lpstr>
      <vt:lpstr>Poslední nabídka je pro ZÁLESÁKY</vt:lpstr>
      <vt:lpstr>A kde nás najdete ?</vt:lpstr>
      <vt:lpstr>Děkujeme za pozornost a brzy na viděnou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Maxa</dc:creator>
  <cp:lastModifiedBy>Radek Maxa</cp:lastModifiedBy>
  <cp:revision>268</cp:revision>
  <dcterms:created xsi:type="dcterms:W3CDTF">2021-02-10T15:25:16Z</dcterms:created>
  <dcterms:modified xsi:type="dcterms:W3CDTF">2021-12-03T14:25:13Z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0x010100C56EB605C3CA89478ED5CB34D6037D13</vt:lpwstr>
  </property>
</Properties>
</file>