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1" r:id="rId3"/>
    <p:sldId id="272" r:id="rId4"/>
    <p:sldId id="302" r:id="rId5"/>
    <p:sldId id="295" r:id="rId6"/>
    <p:sldId id="287" r:id="rId7"/>
    <p:sldId id="291" r:id="rId8"/>
    <p:sldId id="285" r:id="rId9"/>
    <p:sldId id="301" r:id="rId10"/>
    <p:sldId id="304" r:id="rId11"/>
    <p:sldId id="277" r:id="rId12"/>
    <p:sldId id="27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ria Serif" panose="020B0604020202020204" charset="-18"/>
      <p:regular r:id="rId19"/>
      <p:bold r:id="rId20"/>
      <p:italic r:id="rId21"/>
      <p:boldItalic r:id="rId22"/>
    </p:embeddedFont>
    <p:embeddedFont>
      <p:font typeface="Inria Serif Light" panose="020B0604020202020204" charset="-18"/>
      <p:regular r:id="rId23"/>
      <p:bold r:id="rId24"/>
      <p:italic r:id="rId25"/>
      <p:boldItalic r:id="rId26"/>
    </p:embeddedFont>
    <p:embeddedFont>
      <p:font typeface="Playfair Display" panose="020B0604020202020204" charset="-18"/>
      <p:regular r:id="rId27"/>
      <p:bold r:id="rId28"/>
      <p:italic r:id="rId29"/>
      <p:boldItalic r:id="rId30"/>
    </p:embeddedFont>
    <p:embeddedFont>
      <p:font typeface="Playfair Display Regular" panose="020B0604020202020204" charset="-18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CB573C-47A3-4A7B-8C2A-7B583FD10A6C}">
  <a:tblStyle styleId="{84CB573C-47A3-4A7B-8C2A-7B583FD10A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100" d="100"/>
          <a:sy n="100" d="100"/>
        </p:scale>
        <p:origin x="336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455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64b003c9a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64b003c9a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ransparent frame">
  <p:cSld name="BLANK_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t="12479" b="12479"/>
          <a:stretch/>
        </p:blipFill>
        <p:spPr>
          <a:xfrm>
            <a:off x="4914400" y="914553"/>
            <a:ext cx="3313500" cy="33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611560" y="918950"/>
            <a:ext cx="3724500" cy="115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k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Kafíčko de Tour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8388424" y="123478"/>
            <a:ext cx="632500" cy="611548"/>
            <a:chOff x="1247825" y="5001950"/>
            <a:chExt cx="443300" cy="428675"/>
          </a:xfrm>
        </p:grpSpPr>
        <p:sp>
          <p:nvSpPr>
            <p:cNvPr id="68" name="Google Shape;68;p13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Obrázok 12" descr="Obrázok so šálkou, kávou, jedlom, nápojom&#10;&#10;Automaticky generovaný popis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732" y="2571753"/>
            <a:ext cx="3035811" cy="170764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11560" y="4338966"/>
            <a:ext cx="786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Či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sme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starí</a:t>
            </a:r>
            <a:r>
              <a:rPr lang="sk-SK" sz="1100" dirty="0"/>
              <a:t>,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či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sme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mladí</a:t>
            </a:r>
            <a:r>
              <a:rPr lang="sk-SK" sz="1100" dirty="0"/>
              <a:t> 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zachráni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nás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šálka</a:t>
            </a:r>
            <a:r>
              <a:rPr lang="sk-SK" sz="1100" dirty="0"/>
              <a:t> </a:t>
            </a:r>
            <a:r>
              <a:rPr lang="sk-SK" sz="28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Playfair Display Regular"/>
                <a:ea typeface="Playfair Display Regular"/>
                <a:cs typeface="Playfair Display Regular"/>
              </a:rPr>
              <a:t>kávy</a:t>
            </a:r>
            <a:r>
              <a:rPr lang="sk-SK" dirty="0"/>
              <a:t>. </a:t>
            </a:r>
          </a:p>
        </p:txBody>
      </p:sp>
    </p:spTree>
  </p:cSld>
  <p:clrMapOvr>
    <a:masterClrMapping/>
  </p:clrMapOvr>
  <p:transition spd="slow"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spc="300" dirty="0"/>
              <a:t>Kofeín</a:t>
            </a:r>
            <a:endParaRPr sz="2400" b="1" spc="3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0" y="2067694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Ovocný čaj s pomarančom a škoricou.</a:t>
            </a:r>
          </a:p>
          <a:p>
            <a:pPr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Pre tých, ktorý potrebujú doplniť energiu ale nemajú radi kávu.</a:t>
            </a:r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01378" name="Picture 2" descr="https://scontent.xx.fbcdn.net/v/t1.15752-0/p403x403/151386084_261830448683630_5567848778585677464_n.png?_nc_cat=109&amp;ccb=1-3&amp;_nc_sid=f79d6e&amp;_nc_ohc=O3xrnkAlwswAX-wX2Fe&amp;_nc_ad=z-m&amp;_nc_cid=0&amp;_nc_ht=scontent.xx&amp;_nc_tp=30&amp;oh=276baed802286214bf4ab43c50f3e785&amp;oe=60931758"/>
          <p:cNvPicPr>
            <a:picLocks noChangeAspect="1" noChangeArrowheads="1"/>
          </p:cNvPicPr>
          <p:nvPr/>
        </p:nvPicPr>
        <p:blipFill>
          <a:blip r:embed="rId3"/>
          <a:srcRect l="5279" r="8141"/>
          <a:stretch>
            <a:fillRect/>
          </a:stretch>
        </p:blipFill>
        <p:spPr bwMode="auto">
          <a:xfrm>
            <a:off x="4457766" y="1131590"/>
            <a:ext cx="4686234" cy="3046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/>
          <p:nvPr/>
        </p:nvSpPr>
        <p:spPr>
          <a:xfrm>
            <a:off x="375345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Inria Serif Light"/>
              <a:ea typeface="Inria Serif Light"/>
              <a:cs typeface="Inria Serif Light"/>
              <a:sym typeface="Inria Serif Light"/>
            </a:endParaRPr>
          </a:p>
        </p:txBody>
      </p:sp>
      <p:sp>
        <p:nvSpPr>
          <p:cNvPr id="367" name="Google Shape;367;p3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368" name="Google Shape;368;p34"/>
          <p:cNvGrpSpPr/>
          <p:nvPr/>
        </p:nvGrpSpPr>
        <p:grpSpPr>
          <a:xfrm>
            <a:off x="3248599" y="1241129"/>
            <a:ext cx="4542205" cy="2661224"/>
            <a:chOff x="1177450" y="241631"/>
            <a:chExt cx="6173152" cy="3616776"/>
          </a:xfrm>
        </p:grpSpPr>
        <p:sp>
          <p:nvSpPr>
            <p:cNvPr id="369" name="Google Shape;369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34"/>
          <p:cNvSpPr txBox="1">
            <a:spLocks noGrp="1"/>
          </p:cNvSpPr>
          <p:nvPr>
            <p:ph type="body" idx="4294967295"/>
          </p:nvPr>
        </p:nvSpPr>
        <p:spPr>
          <a:xfrm>
            <a:off x="1353200" y="459375"/>
            <a:ext cx="2007300" cy="42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1" spc="300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 na nás</a:t>
            </a:r>
            <a:endParaRPr sz="1600" b="1" spc="300" dirty="0">
              <a:solidFill>
                <a:schemeClr val="accent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23928" y="149163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" b="1" dirty="0">
                <a:latin typeface="Inria Serif Light" charset="-18"/>
              </a:rPr>
              <a:t>Instagram </a:t>
            </a:r>
          </a:p>
          <a:p>
            <a:endParaRPr lang="sk-SK" dirty="0"/>
          </a:p>
        </p:txBody>
      </p:sp>
      <p:cxnSp>
        <p:nvCxnSpPr>
          <p:cNvPr id="12" name="Zalomená spojnica 11"/>
          <p:cNvCxnSpPr/>
          <p:nvPr/>
        </p:nvCxnSpPr>
        <p:spPr>
          <a:xfrm>
            <a:off x="4932040" y="1635646"/>
            <a:ext cx="432048" cy="216024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5436096" y="1491630"/>
            <a:ext cx="116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sk-SK" dirty="0"/>
          </a:p>
          <a:p>
            <a:pPr lvl="0"/>
            <a:r>
              <a:rPr lang="sk-SK" sz="1200" dirty="0" err="1">
                <a:latin typeface="Inria Serif Light" charset="-18"/>
              </a:rPr>
              <a:t>kafickodetour</a:t>
            </a:r>
            <a:endParaRPr lang="sk-SK" dirty="0">
              <a:latin typeface="Inria Serif Light" charset="-18"/>
            </a:endParaRPr>
          </a:p>
          <a:p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923928" y="221171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-SK" b="1" dirty="0">
                <a:latin typeface="Inria Serif Light" charset="-18"/>
              </a:rPr>
              <a:t>E</a:t>
            </a:r>
            <a:r>
              <a:rPr lang="sk" b="1" dirty="0">
                <a:latin typeface="Inria Serif Light" charset="-18"/>
              </a:rPr>
              <a:t>-mail</a:t>
            </a:r>
          </a:p>
          <a:p>
            <a:endParaRPr lang="sk-SK" dirty="0"/>
          </a:p>
        </p:txBody>
      </p:sp>
      <p:cxnSp>
        <p:nvCxnSpPr>
          <p:cNvPr id="17" name="Zalomená spojnica 16"/>
          <p:cNvCxnSpPr>
            <a:endCxn id="18" idx="1"/>
          </p:cNvCxnSpPr>
          <p:nvPr/>
        </p:nvCxnSpPr>
        <p:spPr>
          <a:xfrm>
            <a:off x="4716016" y="2355726"/>
            <a:ext cx="576064" cy="194538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5292080" y="2211710"/>
            <a:ext cx="20569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sk-SK" sz="1200" dirty="0">
              <a:latin typeface="Inria Serif Light" charset="-18"/>
            </a:endParaRPr>
          </a:p>
          <a:p>
            <a:pPr lvl="0"/>
            <a:r>
              <a:rPr lang="sk-SK" sz="1200" dirty="0" err="1">
                <a:latin typeface="Inria Serif Light" charset="-18"/>
              </a:rPr>
              <a:t>kafickodetour@gmail.com</a:t>
            </a:r>
            <a:endParaRPr lang="sk-SK" sz="1200" dirty="0">
              <a:latin typeface="Inria Serif Light" charset="-18"/>
            </a:endParaRPr>
          </a:p>
          <a:p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3923928" y="3003798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k" b="1" dirty="0">
                <a:latin typeface="Inria Serif Light" charset="-18"/>
              </a:rPr>
              <a:t>Tel. číslo</a:t>
            </a:r>
          </a:p>
          <a:p>
            <a:endParaRPr lang="sk-SK" dirty="0"/>
          </a:p>
        </p:txBody>
      </p:sp>
      <p:cxnSp>
        <p:nvCxnSpPr>
          <p:cNvPr id="22" name="Zalomená spojnica 21"/>
          <p:cNvCxnSpPr/>
          <p:nvPr/>
        </p:nvCxnSpPr>
        <p:spPr>
          <a:xfrm>
            <a:off x="4860032" y="3147814"/>
            <a:ext cx="504056" cy="144016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5436096" y="3003798"/>
            <a:ext cx="11288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sk-SK" sz="1200" dirty="0">
              <a:latin typeface="Inria Serif Light" charset="-18"/>
            </a:endParaRPr>
          </a:p>
          <a:p>
            <a:pPr lvl="0"/>
            <a:r>
              <a:rPr lang="sk-SK" sz="1200" dirty="0">
                <a:latin typeface="Inria Serif Light" charset="-18"/>
              </a:rPr>
              <a:t>052/772 16 35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>
            <a:spLocks noGrp="1"/>
          </p:cNvSpPr>
          <p:nvPr>
            <p:ph type="ctrTitle" idx="4294967295"/>
          </p:nvPr>
        </p:nvSpPr>
        <p:spPr>
          <a:xfrm>
            <a:off x="855300" y="1722038"/>
            <a:ext cx="3195000" cy="4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000" dirty="0"/>
              <a:t>Ďakujem za pozornosť </a:t>
            </a:r>
            <a:r>
              <a:rPr lang="en" sz="3000" dirty="0"/>
              <a:t>!</a:t>
            </a:r>
            <a:endParaRPr sz="3000" dirty="0"/>
          </a:p>
        </p:txBody>
      </p:sp>
      <p:sp>
        <p:nvSpPr>
          <p:cNvPr id="381" name="Google Shape;381;p3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5364" name="Picture 4" descr="Fotobanka s bezplatnými fotkami na tému atraktívny, biela, cappucc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555526"/>
            <a:ext cx="2294941" cy="4080405"/>
          </a:xfrm>
          <a:prstGeom prst="rect">
            <a:avLst/>
          </a:prstGeom>
          <a:noFill/>
        </p:spPr>
      </p:pic>
      <p:pic>
        <p:nvPicPr>
          <p:cNvPr id="15366" name="Picture 6" descr="Fotobanka s bezplatnými fotkami na tému aristokrat, aristokratický, biele pozad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555526"/>
            <a:ext cx="2688299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5700" y="915566"/>
            <a:ext cx="1623900" cy="648072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ria Serif Light" charset="-18"/>
              </a:rPr>
              <a:t>O nás</a:t>
            </a:r>
            <a:br>
              <a:rPr lang="sk-SK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ria Serif Light" charset="-18"/>
              </a:rPr>
            </a:br>
            <a:br>
              <a:rPr lang="sk-SK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ria Serif Light" charset="-18"/>
              </a:rPr>
            </a:br>
            <a:endParaRPr b="1" dirty="0">
              <a:solidFill>
                <a:schemeClr val="accent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ria Serif Light" charset="-18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0040" lvl="0">
              <a:spcBef>
                <a:spcPts val="600"/>
              </a:spcBef>
              <a:spcAft>
                <a:spcPts val="600"/>
              </a:spcAft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nájdete nás v Poprade na Murgašovej 94</a:t>
            </a:r>
          </a:p>
          <a:p>
            <a:pPr marL="320040" lvl="0">
              <a:spcBef>
                <a:spcPts val="600"/>
              </a:spcBef>
              <a:spcAft>
                <a:spcPts val="600"/>
              </a:spcAft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obchodujeme s kávou a čajom a pri ich príprave myslíme vždy na životné prostredie, podávame ich v recyklovateľných pohároch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keď si donesiete vlastný pohár Vašu kávičku ozdobíme a čajík osladíme medom.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sz="18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453014" y="3917228"/>
            <a:ext cx="794394" cy="768186"/>
            <a:chOff x="1247825" y="5001950"/>
            <a:chExt cx="443300" cy="428675"/>
          </a:xfrm>
        </p:grpSpPr>
        <p:sp>
          <p:nvSpPr>
            <p:cNvPr id="113" name="Google Shape;113;p1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811871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Rozdelenie našich káv </a:t>
            </a:r>
            <a:endParaRPr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08" name="Google Shape;308;p29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312" name="Google Shape;312;p29"/>
          <p:cNvGrpSpPr/>
          <p:nvPr/>
        </p:nvGrpSpPr>
        <p:grpSpPr>
          <a:xfrm>
            <a:off x="2483768" y="1419622"/>
            <a:ext cx="2533196" cy="2487441"/>
            <a:chOff x="0" y="1189989"/>
            <a:chExt cx="3546900" cy="3482836"/>
          </a:xfrm>
        </p:grpSpPr>
        <p:sp>
          <p:nvSpPr>
            <p:cNvPr id="313" name="Google Shape;313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dirty="0">
                  <a:solidFill>
                    <a:schemeClr val="accent2">
                      <a:lumMod val="75000"/>
                    </a:schemeClr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Silné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sk-SK" sz="1200" dirty="0" err="1">
                  <a:solidFill>
                    <a:schemeClr val="tx2">
                      <a:lumMod val="10000"/>
                    </a:schemeClr>
                  </a:solidFill>
                  <a:latin typeface="Inria Serif Light" charset="-18"/>
                </a:rPr>
                <a:t>Murgaška</a:t>
              </a:r>
              <a:endParaRPr lang="sk-SK" sz="1200" dirty="0">
                <a:solidFill>
                  <a:schemeClr val="tx2">
                    <a:lumMod val="10000"/>
                  </a:schemeClr>
                </a:solidFill>
                <a:latin typeface="Inria Serif Light" charset="-18"/>
              </a:endParaRPr>
            </a:p>
            <a:p>
              <a:pPr lvl="0"/>
              <a:endParaRPr lang="sk-SK" sz="1200" dirty="0">
                <a:solidFill>
                  <a:schemeClr val="tx2">
                    <a:lumMod val="10000"/>
                  </a:schemeClr>
                </a:solidFill>
                <a:latin typeface="Inria Serif Light" charset="-18"/>
              </a:endParaRPr>
            </a:p>
            <a:p>
              <a:pPr lvl="0"/>
              <a:r>
                <a:rPr lang="sk-SK" sz="1200" dirty="0" err="1">
                  <a:solidFill>
                    <a:schemeClr val="tx2">
                      <a:lumMod val="10000"/>
                    </a:schemeClr>
                  </a:solidFill>
                  <a:latin typeface="Inria Serif Light" charset="-18"/>
                </a:rPr>
                <a:t>Učtoretto</a:t>
              </a:r>
              <a:endParaRPr lang="sk-SK" sz="1200" dirty="0">
                <a:solidFill>
                  <a:schemeClr val="tx2">
                    <a:lumMod val="10000"/>
                  </a:schemeClr>
                </a:solidFill>
                <a:latin typeface="Inria Serif Light" charset="-18"/>
              </a:endParaRPr>
            </a:p>
            <a:p>
              <a:pPr lvl="0"/>
              <a:endParaRPr lang="sk-SK" sz="1200" dirty="0">
                <a:solidFill>
                  <a:schemeClr val="tx2">
                    <a:lumMod val="10000"/>
                  </a:schemeClr>
                </a:solidFill>
                <a:latin typeface="Inria Serif Light" charset="-18"/>
              </a:endParaRPr>
            </a:p>
            <a:p>
              <a:pPr lvl="0"/>
              <a:r>
                <a:rPr lang="sk-SK" sz="1200" dirty="0">
                  <a:solidFill>
                    <a:schemeClr val="tx2">
                      <a:lumMod val="10000"/>
                    </a:schemeClr>
                  </a:solidFill>
                  <a:latin typeface="Inria Serif Light" charset="-18"/>
                </a:rPr>
                <a:t>Ekonomický sen</a:t>
              </a:r>
            </a:p>
            <a:p>
              <a:pPr lvl="0"/>
              <a:endParaRPr lang="sk-SK" sz="1200" dirty="0">
                <a:solidFill>
                  <a:schemeClr val="tx2">
                    <a:lumMod val="10000"/>
                  </a:schemeClr>
                </a:solidFill>
                <a:latin typeface="Inria Serif Light" charset="-18"/>
              </a:endParaRPr>
            </a:p>
            <a:p>
              <a:pPr lvl="0"/>
              <a:r>
                <a:rPr lang="sk-SK" sz="1200" dirty="0" err="1">
                  <a:solidFill>
                    <a:schemeClr val="tx2">
                      <a:lumMod val="10000"/>
                    </a:schemeClr>
                  </a:solidFill>
                  <a:latin typeface="Inria Serif Light" charset="-18"/>
                </a:rPr>
                <a:t>Popradccino</a:t>
              </a:r>
              <a:endParaRPr lang="sk-SK" sz="1200" dirty="0">
                <a:solidFill>
                  <a:schemeClr val="tx2">
                    <a:lumMod val="10000"/>
                  </a:schemeClr>
                </a:solidFill>
                <a:latin typeface="Inria Serif Light" charset="-18"/>
              </a:endParaRPr>
            </a:p>
          </p:txBody>
        </p:sp>
      </p:grpSp>
      <p:grpSp>
        <p:nvGrpSpPr>
          <p:cNvPr id="315" name="Google Shape;315;p29"/>
          <p:cNvGrpSpPr/>
          <p:nvPr/>
        </p:nvGrpSpPr>
        <p:grpSpPr>
          <a:xfrm>
            <a:off x="5652120" y="1419622"/>
            <a:ext cx="2360931" cy="2487594"/>
            <a:chOff x="2944204" y="1189775"/>
            <a:chExt cx="3305700" cy="3483050"/>
          </a:xfrm>
        </p:grpSpPr>
        <p:sp>
          <p:nvSpPr>
            <p:cNvPr id="316" name="Google Shape;316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dirty="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Slabé</a:t>
              </a:r>
              <a:endParaRPr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17" name="Google Shape;317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sk-SK" sz="1200" dirty="0" err="1">
                  <a:latin typeface="Inria Serif Light" charset="-18"/>
                </a:rPr>
                <a:t>Bielonka</a:t>
              </a:r>
              <a:endParaRPr lang="sk-SK" sz="1200" dirty="0">
                <a:latin typeface="Inria Serif Light" charset="-18"/>
              </a:endParaRPr>
            </a:p>
            <a:p>
              <a:pPr lvl="0"/>
              <a:endParaRPr lang="sk-SK" sz="1200" dirty="0">
                <a:latin typeface="Inria Serif Light" charset="-18"/>
              </a:endParaRPr>
            </a:p>
            <a:p>
              <a:pPr lvl="0"/>
              <a:r>
                <a:rPr lang="sk-SK" sz="1200" dirty="0">
                  <a:latin typeface="Inria Serif Light" charset="-18"/>
                </a:rPr>
                <a:t>Elementy</a:t>
              </a:r>
            </a:p>
            <a:p>
              <a:pPr lvl="0"/>
              <a:endParaRPr lang="sk-SK" sz="1200" dirty="0">
                <a:latin typeface="Inria Serif Light" charset="-18"/>
              </a:endParaRPr>
            </a:p>
            <a:p>
              <a:pPr lvl="0"/>
              <a:r>
                <a:rPr lang="sk-SK" sz="1200" dirty="0" err="1">
                  <a:latin typeface="Inria Serif Light" charset="-18"/>
                </a:rPr>
                <a:t>Šajolačka</a:t>
              </a:r>
              <a:endParaRPr lang="sk-SK" sz="1200" dirty="0">
                <a:latin typeface="Inria Serif Light" charset="-18"/>
              </a:endParaRPr>
            </a:p>
            <a:p>
              <a:pPr lvl="0"/>
              <a:endParaRPr lang="sk-SK" sz="1200" dirty="0">
                <a:latin typeface="Inria Serif Light" charset="-18"/>
              </a:endParaRPr>
            </a:p>
            <a:p>
              <a:pPr lvl="0"/>
              <a:r>
                <a:rPr lang="sk-SK" sz="1200" dirty="0" err="1">
                  <a:latin typeface="Inria Serif Light" charset="-18"/>
                </a:rPr>
                <a:t>Mespresso</a:t>
              </a:r>
              <a:endParaRPr lang="sk-SK" sz="1200" dirty="0">
                <a:latin typeface="Inria Serif Light" charset="-18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Inria Serif Light" charset="-18"/>
                <a:ea typeface="Inria Serif Light"/>
                <a:cs typeface="Inria Serif Light"/>
                <a:sym typeface="Inria Serif Light"/>
              </a:endParaRPr>
            </a:p>
          </p:txBody>
        </p:sp>
      </p:grpSp>
      <p:grpSp>
        <p:nvGrpSpPr>
          <p:cNvPr id="23" name="Google Shape;67;p13"/>
          <p:cNvGrpSpPr/>
          <p:nvPr/>
        </p:nvGrpSpPr>
        <p:grpSpPr>
          <a:xfrm>
            <a:off x="251520" y="4299942"/>
            <a:ext cx="632500" cy="611548"/>
            <a:chOff x="1247825" y="5001950"/>
            <a:chExt cx="443300" cy="428675"/>
          </a:xfrm>
        </p:grpSpPr>
        <p:sp>
          <p:nvSpPr>
            <p:cNvPr id="24" name="Google Shape;68;p13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25" name="Google Shape;69;p13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26" name="Google Shape;70;p13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27" name="Google Shape;71;p13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28" name="Google Shape;72;p13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  <p:sp>
          <p:nvSpPr>
            <p:cNvPr id="29" name="Google Shape;73;p13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 spd="slow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5700" y="1563638"/>
            <a:ext cx="3623100" cy="3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spc="300" dirty="0" err="1"/>
              <a:t>Murgaška</a:t>
            </a:r>
            <a:endParaRPr sz="2400" b="1" spc="3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Espreso.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Obľúbená klasika našich učiteľov. </a:t>
            </a:r>
            <a:endParaRPr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5474" name="Picture 2" descr="https://scontent.xx.fbcdn.net/v/t1.15752-0/p403x403/128362361_1056705248149867_4556782527550474525_n.png?_nc_cat=108&amp;ccb=1-3&amp;_nc_sid=f79d6e&amp;_nc_ohc=KcmYuQNR-e4AX-T7QQM&amp;_nc_ad=z-m&amp;_nc_cid=0&amp;_nc_ht=scontent.xx&amp;_nc_tp=30&amp;oh=aae8d38d326bbbc0afd6ae8ca5e9efb4&amp;oe=609475B4"/>
          <p:cNvPicPr>
            <a:picLocks noChangeAspect="1" noChangeArrowheads="1"/>
          </p:cNvPicPr>
          <p:nvPr/>
        </p:nvPicPr>
        <p:blipFill>
          <a:blip r:embed="rId3"/>
          <a:srcRect l="14782" r="28202"/>
          <a:stretch>
            <a:fillRect/>
          </a:stretch>
        </p:blipFill>
        <p:spPr bwMode="auto">
          <a:xfrm>
            <a:off x="4752249" y="771550"/>
            <a:ext cx="4355976" cy="4086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spc="300" dirty="0" err="1">
                <a:latin typeface="Inria Serif Light" charset="-18"/>
              </a:rPr>
              <a:t>Účtoretto</a:t>
            </a:r>
            <a:endParaRPr sz="2400" b="1" spc="300" dirty="0">
              <a:latin typeface="Inria Serif Light" charset="-18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k-SK" dirty="0" err="1">
                <a:solidFill>
                  <a:schemeClr val="accent2">
                    <a:lumMod val="10000"/>
                  </a:schemeClr>
                </a:solidFill>
                <a:latin typeface="Inria Serif Light" charset="-18"/>
              </a:rPr>
              <a:t>Ristreto</a:t>
            </a:r>
            <a:r>
              <a:rPr lang="sk-SK" dirty="0">
                <a:solidFill>
                  <a:schemeClr val="accent2">
                    <a:lumMod val="10000"/>
                  </a:schemeClr>
                </a:solidFill>
                <a:latin typeface="Inria Serif Light" charset="-18"/>
              </a:rPr>
              <a:t>.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  <a:latin typeface="Inria Serif Light" charset="-18"/>
              </a:rPr>
              <a:t>S touto kávou Vám účtovníctvo pôjde ľavou zadnou</a:t>
            </a:r>
            <a:r>
              <a:rPr lang="en" dirty="0">
                <a:solidFill>
                  <a:schemeClr val="accent2">
                    <a:lumMod val="10000"/>
                  </a:schemeClr>
                </a:solidFill>
                <a:latin typeface="Inria Serif Light" charset="-18"/>
              </a:rPr>
              <a:t>.</a:t>
            </a:r>
            <a:endParaRPr dirty="0">
              <a:solidFill>
                <a:schemeClr val="accent2">
                  <a:lumMod val="10000"/>
                </a:schemeClr>
              </a:solidFill>
              <a:latin typeface="Inria Serif Light" charset="-18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Obdĺžnik 1"/>
          <p:cNvSpPr/>
          <p:nvPr/>
        </p:nvSpPr>
        <p:spPr>
          <a:xfrm>
            <a:off x="4534926" y="1707654"/>
            <a:ext cx="43575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2400" b="1" spc="300" dirty="0">
                <a:solidFill>
                  <a:schemeClr val="accent1"/>
                </a:solidFill>
                <a:latin typeface="Inria Serif Light" charset="-18"/>
                <a:ea typeface="Playfair Display Regular"/>
                <a:cs typeface="Playfair Display Regular"/>
                <a:sym typeface="Playfair Display Regular"/>
              </a:rPr>
              <a:t>Ekonomický sen</a:t>
            </a:r>
          </a:p>
          <a:p>
            <a:pPr>
              <a:spcAft>
                <a:spcPts val="600"/>
              </a:spcAft>
            </a:pPr>
            <a:endParaRPr lang="sk-SK" sz="2400" b="1" spc="300" dirty="0">
              <a:solidFill>
                <a:schemeClr val="accent1"/>
              </a:solidFill>
              <a:latin typeface="Inria Serif Light" charset="-18"/>
              <a:ea typeface="Playfair Display Regular"/>
              <a:cs typeface="Playfair Display Regular"/>
              <a:sym typeface="Playfair Display Regular"/>
            </a:endParaRPr>
          </a:p>
          <a:p>
            <a:pPr>
              <a:spcAft>
                <a:spcPts val="600"/>
              </a:spcAft>
            </a:pPr>
            <a:r>
              <a:rPr lang="sk-SK" sz="2000" dirty="0">
                <a:solidFill>
                  <a:schemeClr val="accent2">
                    <a:lumMod val="10000"/>
                  </a:schemeClr>
                </a:solidFill>
                <a:latin typeface="Inria Serif Light" charset="-18"/>
                <a:ea typeface="Inria Serif Light"/>
                <a:cs typeface="Inria Serif Light"/>
                <a:sym typeface="Inria Serif Light"/>
              </a:rPr>
              <a:t>Dlhé hodiny strávene nad učením</a:t>
            </a:r>
          </a:p>
          <a:p>
            <a:pPr>
              <a:spcAft>
                <a:spcPts val="600"/>
              </a:spcAft>
            </a:pPr>
            <a:r>
              <a:rPr lang="sk-SK" sz="2000" dirty="0">
                <a:solidFill>
                  <a:schemeClr val="accent2">
                    <a:lumMod val="10000"/>
                  </a:schemeClr>
                </a:solidFill>
                <a:latin typeface="Inria Serif Light" charset="-18"/>
                <a:ea typeface="Inria Serif Light"/>
                <a:cs typeface="Inria Serif Light"/>
                <a:sym typeface="Inria Serif Light"/>
              </a:rPr>
              <a:t>Ekonomiky sa rozplynú už jednou </a:t>
            </a:r>
          </a:p>
          <a:p>
            <a:pPr>
              <a:spcAft>
                <a:spcPts val="600"/>
              </a:spcAft>
            </a:pPr>
            <a:r>
              <a:rPr lang="sk-SK" sz="2000" dirty="0">
                <a:solidFill>
                  <a:schemeClr val="accent2">
                    <a:lumMod val="10000"/>
                  </a:schemeClr>
                </a:solidFill>
                <a:latin typeface="Inria Serif Light" charset="-18"/>
                <a:ea typeface="Inria Serif Light"/>
                <a:cs typeface="Inria Serif Light"/>
                <a:sym typeface="Inria Serif Light"/>
              </a:rPr>
              <a:t>šálkou.</a:t>
            </a:r>
          </a:p>
        </p:txBody>
      </p:sp>
      <p:sp>
        <p:nvSpPr>
          <p:cNvPr id="3" name="Obdĺžnik 2"/>
          <p:cNvSpPr/>
          <p:nvPr/>
        </p:nvSpPr>
        <p:spPr>
          <a:xfrm>
            <a:off x="4002773" y="2417862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sk-SK" dirty="0">
                <a:latin typeface="Inria Serif Light" charset="-18"/>
              </a:rPr>
              <a:t>.</a:t>
            </a:r>
          </a:p>
        </p:txBody>
      </p:sp>
    </p:spTree>
  </p:cSld>
  <p:clrMapOvr>
    <a:masterClrMapping/>
  </p:clrMapOvr>
  <p:transition spd="slow"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spc="300" dirty="0" err="1"/>
              <a:t>Bielonka</a:t>
            </a:r>
            <a:endParaRPr sz="2400" b="1" spc="3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k-SK" dirty="0" err="1">
                <a:solidFill>
                  <a:schemeClr val="accent2">
                    <a:lumMod val="10000"/>
                  </a:schemeClr>
                </a:solidFill>
              </a:rPr>
              <a:t>Flat</a:t>
            </a: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2">
                    <a:lumMod val="10000"/>
                  </a:schemeClr>
                </a:solidFill>
              </a:rPr>
              <a:t>white</a:t>
            </a: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 Káva, ktorá sama nevie priznať pravdu</a:t>
            </a:r>
            <a:endParaRPr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" name="Obdĺžnik 1"/>
          <p:cNvSpPr/>
          <p:nvPr/>
        </p:nvSpPr>
        <p:spPr>
          <a:xfrm>
            <a:off x="4572000" y="2125474"/>
            <a:ext cx="41764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sz="2400" b="1" spc="300" dirty="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Elementy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sz="2000" dirty="0" err="1">
                <a:solidFill>
                  <a:schemeClr val="accent2">
                    <a:lumMod val="10000"/>
                  </a:schemeClr>
                </a:solidFill>
                <a:latin typeface="Inria Serif Light"/>
                <a:ea typeface="Inria Serif Light"/>
                <a:cs typeface="Inria Serif Light"/>
                <a:sym typeface="Inria Serif Light"/>
              </a:rPr>
              <a:t>Latte</a:t>
            </a: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accent2">
                    <a:lumMod val="10000"/>
                  </a:schemeClr>
                </a:solidFill>
                <a:latin typeface="Inria Serif Light"/>
                <a:ea typeface="Inria Serif Light"/>
                <a:cs typeface="Inria Serif Light"/>
              </a:rPr>
              <a:t>machiato</a:t>
            </a: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 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sz="2000" dirty="0">
                <a:solidFill>
                  <a:schemeClr val="accent2">
                    <a:lumMod val="10000"/>
                  </a:schemeClr>
                </a:solidFill>
                <a:latin typeface="Inria Serif Light"/>
                <a:ea typeface="Inria Serif Light"/>
                <a:cs typeface="Inria Serif Light"/>
              </a:rPr>
              <a:t>Spojí všetky Vaše pocity a pohladí na duši.</a:t>
            </a:r>
          </a:p>
        </p:txBody>
      </p:sp>
    </p:spTree>
  </p:cSld>
  <p:clrMapOvr>
    <a:masterClrMapping/>
  </p:clrMapOvr>
  <p:transition spd="slow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spc="300" dirty="0" err="1"/>
              <a:t>Mespresso</a:t>
            </a:r>
            <a:endParaRPr sz="2400" b="1" spc="3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k-SK" dirty="0" err="1">
                <a:solidFill>
                  <a:schemeClr val="accent2">
                    <a:lumMod val="10000"/>
                  </a:schemeClr>
                </a:solidFill>
              </a:rPr>
              <a:t>Mokačíno</a:t>
            </a: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.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S touto kávou na AKV podáte výkon 420 úderov za minútu</a:t>
            </a:r>
            <a:r>
              <a:rPr lang="en" dirty="0"/>
              <a:t>.</a:t>
            </a:r>
            <a:endParaRPr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88066" name="Picture 2" descr="https://scontent.xx.fbcdn.net/v/t1.15752-0/p403x403/128298202_369599620810224_6656454053474681164_n.png?_nc_cat=107&amp;ccb=1-3&amp;_nc_sid=f79d6e&amp;_nc_ohc=XzMrm0D2n8gAX9hmVGp&amp;_nc_ad=z-m&amp;_nc_cid=0&amp;_nc_ht=scontent.xx&amp;_nc_tp=30&amp;oh=465d6d9154c8a4363ce313b4c511a7db&amp;oe=60941646"/>
          <p:cNvPicPr>
            <a:picLocks noChangeAspect="1" noChangeArrowheads="1"/>
          </p:cNvPicPr>
          <p:nvPr/>
        </p:nvPicPr>
        <p:blipFill>
          <a:blip r:embed="rId3"/>
          <a:srcRect l="12670" r="21867"/>
          <a:stretch>
            <a:fillRect/>
          </a:stretch>
        </p:blipFill>
        <p:spPr bwMode="auto">
          <a:xfrm>
            <a:off x="4572000" y="915566"/>
            <a:ext cx="4464496" cy="3838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43558"/>
            <a:ext cx="1623900" cy="864096"/>
          </a:xfrm>
          <a:solidFill>
            <a:schemeClr val="accent2">
              <a:lumMod val="90000"/>
            </a:schemeClr>
          </a:solidFill>
        </p:spPr>
        <p:txBody>
          <a:bodyPr/>
          <a:lstStyle/>
          <a:p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Rozdelenie našich čajov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4" name="Google Shape;313;p29"/>
          <p:cNvSpPr/>
          <p:nvPr/>
        </p:nvSpPr>
        <p:spPr>
          <a:xfrm>
            <a:off x="2483768" y="1419622"/>
            <a:ext cx="2533196" cy="47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 cap="all"/>
            </a:pPr>
            <a:r>
              <a:rPr lang="sk" dirty="0">
                <a:solidFill>
                  <a:schemeClr val="accent5">
                    <a:lumMod val="90000"/>
                  </a:schemeClr>
                </a:solidFill>
                <a:latin typeface="Inria Serif Light" charset="-18"/>
              </a:rPr>
              <a:t>Ovocné čaje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915816" y="2139702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200" dirty="0" err="1">
                <a:latin typeface="Inria Serif Light" charset="-18"/>
              </a:rPr>
              <a:t>Krvotvornosť</a:t>
            </a:r>
            <a:endParaRPr lang="sk-SK" sz="1200" b="1" dirty="0">
              <a:latin typeface="Inria Serif Light" charset="-18"/>
            </a:endParaRPr>
          </a:p>
          <a:p>
            <a:pPr lvl="0"/>
            <a:endParaRPr lang="sk-SK" sz="1200" dirty="0">
              <a:latin typeface="Inria Serif Light" charset="-18"/>
            </a:endParaRPr>
          </a:p>
          <a:p>
            <a:pPr lvl="0"/>
            <a:r>
              <a:rPr lang="sk-SK" sz="1200" dirty="0">
                <a:latin typeface="Inria Serif Light" charset="-18"/>
              </a:rPr>
              <a:t>Trávenie</a:t>
            </a:r>
          </a:p>
          <a:p>
            <a:pPr lvl="0"/>
            <a:endParaRPr lang="sk-SK" sz="1200" dirty="0">
              <a:latin typeface="Inria Serif Light" charset="-18"/>
            </a:endParaRPr>
          </a:p>
          <a:p>
            <a:pPr lvl="0"/>
            <a:r>
              <a:rPr lang="sk-SK" sz="1200" dirty="0">
                <a:latin typeface="Inria Serif Light" charset="-18"/>
              </a:rPr>
              <a:t>Prevencia</a:t>
            </a:r>
          </a:p>
          <a:p>
            <a:pPr lvl="0"/>
            <a:endParaRPr lang="sk-SK" sz="1200" dirty="0">
              <a:latin typeface="Inria Serif Light" charset="-18"/>
            </a:endParaRPr>
          </a:p>
          <a:p>
            <a:pPr lvl="0"/>
            <a:r>
              <a:rPr lang="sk-SK" sz="1200" dirty="0">
                <a:latin typeface="Inria Serif Light" charset="-18"/>
              </a:rPr>
              <a:t>Kofeín</a:t>
            </a:r>
          </a:p>
        </p:txBody>
      </p:sp>
      <p:grpSp>
        <p:nvGrpSpPr>
          <p:cNvPr id="8" name="Google Shape;315;p29"/>
          <p:cNvGrpSpPr/>
          <p:nvPr/>
        </p:nvGrpSpPr>
        <p:grpSpPr>
          <a:xfrm>
            <a:off x="5652120" y="1419622"/>
            <a:ext cx="2360931" cy="2516205"/>
            <a:chOff x="2944204" y="1189775"/>
            <a:chExt cx="3305700" cy="3523110"/>
          </a:xfrm>
        </p:grpSpPr>
        <p:sp>
          <p:nvSpPr>
            <p:cNvPr id="9" name="Google Shape;316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sk" b="1" dirty="0"/>
            </a:p>
            <a:p>
              <a:pPr algn="ctr"/>
              <a:r>
                <a:rPr lang="sk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Inria Serif Light" charset="-18"/>
                </a:rPr>
                <a:t>Bylinné čaje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" name="Google Shape;317;p29"/>
            <p:cNvSpPr txBox="1"/>
            <p:nvPr/>
          </p:nvSpPr>
          <p:spPr>
            <a:xfrm>
              <a:off x="3347497" y="209718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sk-SK" sz="1200" dirty="0" err="1">
                  <a:latin typeface="Inria Serif Light" charset="-18"/>
                </a:rPr>
                <a:t>Detox</a:t>
              </a:r>
              <a:endParaRPr lang="sk-SK" sz="1200" dirty="0">
                <a:latin typeface="Inria Serif Light" charset="-18"/>
              </a:endParaRPr>
            </a:p>
            <a:p>
              <a:pPr lvl="0"/>
              <a:endParaRPr lang="sk-SK" sz="1200" dirty="0">
                <a:latin typeface="Inria Serif Light" charset="-18"/>
              </a:endParaRPr>
            </a:p>
            <a:p>
              <a:pPr lvl="0"/>
              <a:r>
                <a:rPr lang="sk-SK" sz="1200" dirty="0" err="1">
                  <a:latin typeface="Inria Serif Light" charset="-18"/>
                </a:rPr>
                <a:t>Dlhovek</a:t>
              </a:r>
              <a:endParaRPr lang="sk-SK" sz="1200" dirty="0">
                <a:latin typeface="Inria Serif Light" charset="-18"/>
              </a:endParaRPr>
            </a:p>
            <a:p>
              <a:pPr lvl="0"/>
              <a:endParaRPr lang="sk-SK" sz="1200" dirty="0">
                <a:latin typeface="Inria Serif Light" charset="-18"/>
              </a:endParaRPr>
            </a:p>
            <a:p>
              <a:pPr lvl="0"/>
              <a:r>
                <a:rPr lang="sk-SK" sz="1200" dirty="0">
                  <a:latin typeface="Inria Serif Light" charset="-18"/>
                </a:rPr>
                <a:t>Krása</a:t>
              </a:r>
            </a:p>
            <a:p>
              <a:pPr lvl="0"/>
              <a:endParaRPr lang="sk-SK" sz="1200" dirty="0">
                <a:latin typeface="Inria Serif Light" charset="-18"/>
              </a:endParaRPr>
            </a:p>
            <a:p>
              <a:pPr lvl="0"/>
              <a:r>
                <a:rPr lang="sk-SK" sz="1200" dirty="0">
                  <a:latin typeface="Inria Serif Light" charset="-18"/>
                </a:rPr>
                <a:t>Fajčiar</a:t>
              </a:r>
            </a:p>
          </p:txBody>
        </p:sp>
      </p:grpSp>
    </p:spTree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5700" y="1586238"/>
            <a:ext cx="3623100" cy="33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spc="300" dirty="0"/>
              <a:t>Prevencia </a:t>
            </a:r>
            <a:endParaRPr sz="2400" b="1" spc="300"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55700" y="2139163"/>
            <a:ext cx="3623100" cy="141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Bazový čaj.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sk-SK" dirty="0">
                <a:solidFill>
                  <a:schemeClr val="accent2">
                    <a:lumMod val="10000"/>
                  </a:schemeClr>
                </a:solidFill>
              </a:rPr>
              <a:t>Chrániť sa dnes dá aj inak ako s rúškom</a:t>
            </a:r>
            <a:r>
              <a:rPr lang="en" dirty="0">
                <a:solidFill>
                  <a:schemeClr val="accent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07522" name="Picture 2" descr="https://scontent.xx.fbcdn.net/v/t1.15752-0/p403x403/150846601_3442802912492874_2901310858426814652_n.png?_nc_cat=103&amp;ccb=1-3&amp;_nc_sid=f79d6e&amp;_nc_ohc=2hbyOkfeAHEAX-XbEaV&amp;_nc_ad=z-m&amp;_nc_cid=0&amp;_nc_ht=scontent.xx&amp;_nc_tp=30&amp;oh=a4fb73ccec7165e2bd97e1841d2b8b80&amp;oe=60950349"/>
          <p:cNvPicPr>
            <a:picLocks noChangeAspect="1" noChangeArrowheads="1"/>
          </p:cNvPicPr>
          <p:nvPr/>
        </p:nvPicPr>
        <p:blipFill>
          <a:blip r:embed="rId3"/>
          <a:srcRect l="6335" r="9197"/>
          <a:stretch>
            <a:fillRect/>
          </a:stretch>
        </p:blipFill>
        <p:spPr bwMode="auto">
          <a:xfrm>
            <a:off x="4464001" y="1059582"/>
            <a:ext cx="4679999" cy="3118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235</Words>
  <Application>Microsoft Office PowerPoint</Application>
  <PresentationFormat>Předvádění na obrazovce (16:9)</PresentationFormat>
  <Paragraphs>90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Playfair Display Regular</vt:lpstr>
      <vt:lpstr>Playfair Display</vt:lpstr>
      <vt:lpstr>Inria Serif</vt:lpstr>
      <vt:lpstr>Arial</vt:lpstr>
      <vt:lpstr>Calibri</vt:lpstr>
      <vt:lpstr>Inria Serif Light</vt:lpstr>
      <vt:lpstr>Paulina template</vt:lpstr>
      <vt:lpstr>  Kafíčko de Tour</vt:lpstr>
      <vt:lpstr>O nás  </vt:lpstr>
      <vt:lpstr>Rozdelenie našich káv </vt:lpstr>
      <vt:lpstr>Murgaška</vt:lpstr>
      <vt:lpstr>Účtoretto</vt:lpstr>
      <vt:lpstr>Bielonka</vt:lpstr>
      <vt:lpstr>Mespresso</vt:lpstr>
      <vt:lpstr>Rozdelenie našich čajov</vt:lpstr>
      <vt:lpstr>Prevencia </vt:lpstr>
      <vt:lpstr>Kofeín</vt:lpstr>
      <vt:lpstr>Prezentace aplikace PowerPoint</vt:lpstr>
      <vt:lpstr>Ďakujem za pozornosť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Kafíčko de Tour</dc:title>
  <dc:creator>Admin</dc:creator>
  <cp:lastModifiedBy>Radek Maxa</cp:lastModifiedBy>
  <cp:revision>6</cp:revision>
  <dcterms:modified xsi:type="dcterms:W3CDTF">2021-11-30T12:19:45Z</dcterms:modified>
</cp:coreProperties>
</file>