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6" r:id="rId4"/>
    <p:sldId id="267" r:id="rId5"/>
    <p:sldId id="268" r:id="rId6"/>
    <p:sldId id="269" r:id="rId7"/>
    <p:sldId id="259" r:id="rId8"/>
    <p:sldId id="258" r:id="rId9"/>
    <p:sldId id="265" r:id="rId10"/>
  </p:sldIdLst>
  <p:sldSz cx="12192000" cy="6858000"/>
  <p:notesSz cx="6858000" cy="9144000"/>
  <p:defaultTextStyle>
    <a:defPPr rtl="0">
      <a:defRPr lang="cs-CZ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7153BF-B9B8-8A52-6C2D-FFF57317064D}" v="674" dt="2021-11-26T14:14:46.800"/>
    <p1510:client id="{4C6EF6DA-2E4C-49C7-B15B-CE74BAA50327}" v="683" dt="2021-11-19T13:55:15.067"/>
    <p1510:client id="{E7A3F066-1A80-BA8A-897A-53C270025C64}" v="121" dt="2021-11-26T13:14:41.2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C075B7F1-77DE-41E2-96A8-CECC5F6BA7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7FC9CDC-378B-4E22-92F5-77F972F027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74302-6BCE-48AF-A7A8-E7F222358B51}" type="datetime1">
              <a:rPr lang="cs-CZ" smtClean="0"/>
              <a:t>28.11.2021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6B4182D-598C-48BA-AF06-DF8055E812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250DB9E-8000-4510-871A-2E1AB7CAE1C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10434-465C-4826-BC0D-92DFB8CBD2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07548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noProof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7EFD1-2B7F-4E50-9831-7E0865E962F9}" type="datetime1">
              <a:rPr lang="cs-CZ" noProof="0" smtClean="0"/>
              <a:pPr/>
              <a:t>28.11.2021</a:t>
            </a:fld>
            <a:endParaRPr lang="cs-CZ" noProof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Po kliknutí můžete upravovat styly textu v předloze.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DA974-BE93-49AE-B0A9-E6CD1C133B06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1737228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A974-BE93-49AE-B0A9-E6CD1C133B06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709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Obrázek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Obdélník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rtlCol="0" anchor="b">
            <a:noAutofit/>
          </a:bodyPr>
          <a:lstStyle>
            <a:lvl1pPr algn="r">
              <a:defRPr sz="5400"/>
            </a:lvl1pPr>
          </a:lstStyle>
          <a:p>
            <a:pPr rtl="0"/>
            <a:r>
              <a:rPr lang="cs-CZ" noProof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680322" y="4394039"/>
            <a:ext cx="8144134" cy="1117687"/>
          </a:xfrm>
        </p:spPr>
        <p:txBody>
          <a:bodyPr rtlCol="0"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/>
              <a:t>Kliknutím můžete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051BC7-59A3-40EE-B8B8-7E69052FCBD3}" type="datetime1">
              <a:rPr lang="cs-CZ" noProof="0" smtClean="0"/>
              <a:t>28.11.2021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 rtlCol="0"/>
          <a:lstStyle/>
          <a:p>
            <a:pPr rtl="0"/>
            <a:fld id="{6D22F896-40B5-4ADD-8801-0D06FADFA095}" type="slidenum">
              <a:rPr lang="cs-CZ" noProof="0" smtClean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Obrázek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bdélník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rtlCol="0" anchor="b">
            <a:normAutofit/>
          </a:bodyPr>
          <a:lstStyle>
            <a:lvl1pPr>
              <a:defRPr sz="2400"/>
            </a:lvl1pPr>
          </a:lstStyle>
          <a:p>
            <a:pPr rtl="0"/>
            <a:r>
              <a:rPr lang="cs-CZ" noProof="0"/>
              <a:t>Kliknutím lze upravit styl.</a:t>
            </a:r>
          </a:p>
        </p:txBody>
      </p:sp>
      <p:sp>
        <p:nvSpPr>
          <p:cNvPr id="3" name="Zástupný symbol obrázku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/>
              <a:t>Po kliknutí na ikonu můžete přidat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680319" y="5169583"/>
            <a:ext cx="9613862" cy="622971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0C21E4-6318-4515-82F2-917CFF343588}" type="datetime1">
              <a:rPr lang="cs-CZ" noProof="0" smtClean="0"/>
              <a:t>28.11.2021</a:t>
            </a:fld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 rtlCol="0"/>
          <a:lstStyle/>
          <a:p>
            <a:pPr rtl="0"/>
            <a:fld id="{6D22F896-40B5-4ADD-8801-0D06FADFA095}" type="slidenum">
              <a:rPr lang="cs-CZ" noProof="0" smtClean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titu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Obrázek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bdélník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rtlCol="0" anchor="ctr"/>
          <a:lstStyle>
            <a:lvl1pPr>
              <a:defRPr sz="3200"/>
            </a:lvl1pPr>
          </a:lstStyle>
          <a:p>
            <a:pPr rtl="0"/>
            <a:r>
              <a:rPr lang="cs-CZ" noProof="0"/>
              <a:t>Kliknutím lze upravit styl.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680322" y="4711615"/>
            <a:ext cx="9613859" cy="1090789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0EB443-0B13-4F7A-B3C9-387173293025}" type="datetime1">
              <a:rPr lang="cs-CZ" noProof="0" smtClean="0"/>
              <a:t>28.11.2021</a:t>
            </a:fld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 rtlCol="0"/>
          <a:lstStyle/>
          <a:p>
            <a:pPr rtl="0"/>
            <a:fld id="{6D22F896-40B5-4ADD-8801-0D06FADFA095}" type="slidenum">
              <a:rPr lang="cs-CZ" noProof="0" smtClean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Obrázek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Obdélník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rtlCol="0" anchor="ctr"/>
          <a:lstStyle>
            <a:lvl1pPr>
              <a:defRPr sz="3200"/>
            </a:lvl1pPr>
          </a:lstStyle>
          <a:p>
            <a:pPr rtl="0"/>
            <a:r>
              <a:rPr lang="cs-CZ" noProof="0"/>
              <a:t>Kliknutím lze upravit styl.</a:t>
            </a:r>
          </a:p>
        </p:txBody>
      </p:sp>
      <p:sp>
        <p:nvSpPr>
          <p:cNvPr id="12" name="Zástupný symbol pro text 3"/>
          <p:cNvSpPr>
            <a:spLocks noGrp="1"/>
          </p:cNvSpPr>
          <p:nvPr>
            <p:ph type="body" sz="half" idx="13" hasCustomPrompt="1"/>
          </p:nvPr>
        </p:nvSpPr>
        <p:spPr>
          <a:xfrm>
            <a:off x="1402288" y="3653379"/>
            <a:ext cx="8156579" cy="54896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680322" y="4711615"/>
            <a:ext cx="9613859" cy="1090789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52220D-1F6C-45D0-8128-F80AC1B8BF53}" type="datetime1">
              <a:rPr lang="cs-CZ" noProof="0" smtClean="0"/>
              <a:t>28.11.2021</a:t>
            </a:fld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 rtlCol="0"/>
          <a:lstStyle/>
          <a:p>
            <a:pPr rtl="0"/>
            <a:fld id="{6D22F896-40B5-4ADD-8801-0D06FADFA095}" type="slidenum">
              <a:rPr lang="cs-CZ" noProof="0" smtClean="0"/>
              <a:t>‹#›</a:t>
            </a:fld>
            <a:endParaRPr lang="cs-CZ" noProof="0"/>
          </a:p>
        </p:txBody>
      </p:sp>
      <p:sp>
        <p:nvSpPr>
          <p:cNvPr id="16" name="Textové pole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cs-CZ" sz="7200" noProof="0">
                <a:solidFill>
                  <a:schemeClr val="tx1"/>
                </a:solidFill>
                <a:effectLst/>
              </a:rPr>
              <a:t>„</a:t>
            </a:r>
          </a:p>
        </p:txBody>
      </p:sp>
      <p:sp>
        <p:nvSpPr>
          <p:cNvPr id="17" name="Textové pole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cs-CZ" sz="7200" noProof="0">
                <a:solidFill>
                  <a:schemeClr val="tx1"/>
                </a:solidFill>
                <a:effectLst/>
              </a:rPr>
              <a:t>“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Obrázek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Obdélník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cs-CZ" noProof="0"/>
              <a:t>Kliknutím lze upravit styl.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680320" y="5300149"/>
            <a:ext cx="9613862" cy="502255"/>
          </a:xfrm>
        </p:spPr>
        <p:txBody>
          <a:bodyPr rtlCol="0"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CE3379-A512-4ACD-BB63-430154A40F04}" type="datetime1">
              <a:rPr lang="cs-CZ" noProof="0" smtClean="0"/>
              <a:t>28.11.2021</a:t>
            </a:fld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 rtlCol="0"/>
          <a:lstStyle/>
          <a:p>
            <a:pPr rtl="0"/>
            <a:fld id="{6D22F896-40B5-4ADD-8801-0D06FADFA095}" type="slidenum">
              <a:rPr lang="cs-CZ" noProof="0" smtClean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Obrázek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Obdélník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Obdélník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Nadpis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 rtlCol="0"/>
          <a:lstStyle/>
          <a:p>
            <a:pPr rtl="0"/>
            <a:r>
              <a:rPr lang="cs-CZ" noProof="0"/>
              <a:t>Kliknutím lze upravit styl.</a:t>
            </a:r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660946" y="2336873"/>
            <a:ext cx="307003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8" name="Zástupný symbol pro text 3"/>
          <p:cNvSpPr>
            <a:spLocks noGrp="1"/>
          </p:cNvSpPr>
          <p:nvPr>
            <p:ph type="body" sz="half" idx="15" hasCustomPrompt="1"/>
          </p:nvPr>
        </p:nvSpPr>
        <p:spPr>
          <a:xfrm>
            <a:off x="680322" y="3022673"/>
            <a:ext cx="3049702" cy="291351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9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3956025" y="2336873"/>
            <a:ext cx="306324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16" hasCustomPrompt="1"/>
          </p:nvPr>
        </p:nvSpPr>
        <p:spPr>
          <a:xfrm>
            <a:off x="3945470" y="3022673"/>
            <a:ext cx="3063240" cy="291351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11" name="Zástupný symbol pro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7224156" y="2336873"/>
            <a:ext cx="307002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12" name="Zástupný symbol pro text 3"/>
          <p:cNvSpPr>
            <a:spLocks noGrp="1"/>
          </p:cNvSpPr>
          <p:nvPr>
            <p:ph type="body" sz="half" idx="17" hasCustomPrompt="1"/>
          </p:nvPr>
        </p:nvSpPr>
        <p:spPr>
          <a:xfrm>
            <a:off x="7224156" y="3022673"/>
            <a:ext cx="3070025" cy="291351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198067-5DFE-4ABD-907E-25A68B1AF7BA}" type="datetime1">
              <a:rPr lang="cs-CZ" noProof="0" smtClean="0"/>
              <a:t>28.11.2021</a:t>
            </a:fld>
            <a:endParaRPr lang="cs-CZ" noProof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cs-CZ" noProof="0" smtClean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Obrázek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Obdélník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Obdélník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Nadpis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 rtlCol="0"/>
          <a:lstStyle/>
          <a:p>
            <a:pPr rtl="0"/>
            <a:r>
              <a:rPr lang="cs-CZ" noProof="0"/>
              <a:t>Kliknutím lze upravit styl.</a:t>
            </a:r>
          </a:p>
        </p:txBody>
      </p:sp>
      <p:sp>
        <p:nvSpPr>
          <p:cNvPr id="19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680318" y="4297503"/>
            <a:ext cx="304970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20" name="Zástupný symbol obrázku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cs-CZ" noProof="0"/>
              <a:t>Po kliknutí na ikonu můžete přidat obrázek.</a:t>
            </a:r>
          </a:p>
        </p:txBody>
      </p:sp>
      <p:sp>
        <p:nvSpPr>
          <p:cNvPr id="21" name="Zástupný symbol pro text 3"/>
          <p:cNvSpPr>
            <a:spLocks noGrp="1"/>
          </p:cNvSpPr>
          <p:nvPr>
            <p:ph type="body" sz="half" idx="18" hasCustomPrompt="1"/>
          </p:nvPr>
        </p:nvSpPr>
        <p:spPr>
          <a:xfrm>
            <a:off x="680318" y="4873765"/>
            <a:ext cx="3049705" cy="106242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22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3945471" y="4297503"/>
            <a:ext cx="306324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23" name="Zástupný symbol obrázku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cs-CZ" noProof="0"/>
              <a:t>Po kliknutí na ikonu můžete přidat obrázek.</a:t>
            </a:r>
          </a:p>
        </p:txBody>
      </p:sp>
      <p:sp>
        <p:nvSpPr>
          <p:cNvPr id="24" name="Zástupný symbol pro text 3"/>
          <p:cNvSpPr>
            <a:spLocks noGrp="1"/>
          </p:cNvSpPr>
          <p:nvPr>
            <p:ph type="body" sz="half" idx="19" hasCustomPrompt="1"/>
          </p:nvPr>
        </p:nvSpPr>
        <p:spPr>
          <a:xfrm>
            <a:off x="3944117" y="4873764"/>
            <a:ext cx="3067297" cy="106242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25" name="Zástupný symbol pro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7230678" y="4297503"/>
            <a:ext cx="306350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26" name="Zástupný symbol obrázku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cs-CZ" noProof="0"/>
              <a:t>Po kliknutí na ikonu můžete přidat obrázek.</a:t>
            </a:r>
          </a:p>
        </p:txBody>
      </p:sp>
      <p:sp>
        <p:nvSpPr>
          <p:cNvPr id="27" name="Zástupný symbol pro text 3"/>
          <p:cNvSpPr>
            <a:spLocks noGrp="1"/>
          </p:cNvSpPr>
          <p:nvPr>
            <p:ph type="body" sz="half" idx="20" hasCustomPrompt="1"/>
          </p:nvPr>
        </p:nvSpPr>
        <p:spPr>
          <a:xfrm>
            <a:off x="7230553" y="4873762"/>
            <a:ext cx="3067563" cy="106242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5125AD-E273-4409-8F6F-2764C519E5E1}" type="datetime1">
              <a:rPr lang="cs-CZ" noProof="0" smtClean="0"/>
              <a:t>28.11.2021</a:t>
            </a:fld>
            <a:endParaRPr lang="cs-CZ" noProof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cs-CZ" noProof="0" smtClean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Obrázek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Obdélník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r">
              <a:defRPr/>
            </a:lvl1pPr>
          </a:lstStyle>
          <a:p>
            <a:pPr rtl="0"/>
            <a:r>
              <a:rPr lang="cs-CZ" noProof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A76023-885A-4DCA-A34C-1FD3B4964E0B}" type="datetime1">
              <a:rPr lang="cs-CZ" noProof="0" smtClean="0"/>
              <a:t>28.11.2021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cs-CZ" noProof="0" smtClean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Obdélník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 rtlCol="0"/>
          <a:lstStyle/>
          <a:p>
            <a:pPr rtl="0"/>
            <a:r>
              <a:rPr lang="cs-CZ" noProof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680322" y="609597"/>
            <a:ext cx="8870004" cy="5326589"/>
          </a:xfrm>
        </p:spPr>
        <p:txBody>
          <a:bodyPr vert="eaVert" rtlCol="0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 rtlCol="0"/>
          <a:lstStyle/>
          <a:p>
            <a:pPr rtl="0"/>
            <a:fld id="{40164EB6-E4B9-494D-8A70-232E97CC59E4}" type="datetime1">
              <a:rPr lang="cs-CZ" noProof="0" smtClean="0"/>
              <a:t>28.11.2021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rtlCol="0" anchor="t"/>
          <a:lstStyle>
            <a:lvl1pPr algn="ctr">
              <a:defRPr/>
            </a:lvl1pPr>
          </a:lstStyle>
          <a:p>
            <a:pPr rtl="0"/>
            <a:fld id="{6D22F896-40B5-4ADD-8801-0D06FADFA095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Obrázek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Obdélník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Obdélník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23F529-3B0F-407D-B309-6EC5339862FD}" type="datetime1">
              <a:rPr lang="cs-CZ" noProof="0" smtClean="0"/>
              <a:t>28.11.2021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cs-CZ" noProof="0" smtClean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Obrázek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Obdélník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rtlCol="0" anchor="ctr">
            <a:normAutofit/>
          </a:bodyPr>
          <a:lstStyle>
            <a:lvl1pPr algn="r">
              <a:defRPr sz="3600"/>
            </a:lvl1pPr>
          </a:lstStyle>
          <a:p>
            <a:pPr rtl="0"/>
            <a:r>
              <a:rPr lang="cs-CZ" noProof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680322" y="4232171"/>
            <a:ext cx="9613860" cy="1704017"/>
          </a:xfrm>
        </p:spPr>
        <p:txBody>
          <a:bodyPr rtlCol="0"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CE8949-A914-429C-9A7B-45E6D6AF22DB}" type="datetime1">
              <a:rPr lang="cs-CZ" noProof="0" smtClean="0"/>
              <a:t>28.11.2021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 rtlCol="0"/>
          <a:lstStyle/>
          <a:p>
            <a:pPr rtl="0"/>
            <a:fld id="{6D22F896-40B5-4ADD-8801-0D06FADFA095}" type="slidenum">
              <a:rPr lang="cs-CZ" noProof="0" smtClean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Obrázek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bdélník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80320" y="2336873"/>
            <a:ext cx="4698358" cy="3599316"/>
          </a:xfrm>
        </p:spPr>
        <p:txBody>
          <a:bodyPr rtlCol="0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5594123" y="2336873"/>
            <a:ext cx="4700058" cy="3599316"/>
          </a:xfrm>
        </p:spPr>
        <p:txBody>
          <a:bodyPr rtlCol="0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5CB04B-21C3-40B0-AAB1-87759564D9E6}" type="datetime1">
              <a:rPr lang="cs-CZ" noProof="0" smtClean="0"/>
              <a:t>28.11.2021</a:t>
            </a:fld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cs-CZ" noProof="0" smtClean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Obrázek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bdélník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 rtlCol="0"/>
          <a:lstStyle/>
          <a:p>
            <a:pPr rtl="0"/>
            <a:r>
              <a:rPr lang="cs-CZ" noProof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906350" y="2336873"/>
            <a:ext cx="4472327" cy="69313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80322" y="3030008"/>
            <a:ext cx="4698355" cy="2906179"/>
          </a:xfrm>
        </p:spPr>
        <p:txBody>
          <a:bodyPr rtlCol="0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5820154" y="2336873"/>
            <a:ext cx="4474028" cy="692076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5594123" y="3030008"/>
            <a:ext cx="4700059" cy="2906179"/>
          </a:xfrm>
        </p:spPr>
        <p:txBody>
          <a:bodyPr rtlCol="0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D2BA88-2360-4429-95E3-FDE904579AD0}" type="datetime1">
              <a:rPr lang="cs-CZ" noProof="0" smtClean="0"/>
              <a:t>28.11.2021</a:t>
            </a:fld>
            <a:endParaRPr lang="cs-CZ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cs-CZ" noProof="0" smtClean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Obrázek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Obdélník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B78C4C-7714-40A7-886A-A1BCF96ADA8E}" type="datetime1">
              <a:rPr lang="cs-CZ" noProof="0" smtClean="0"/>
              <a:t>28.11.2021</a:t>
            </a:fld>
            <a:endParaRPr lang="cs-CZ" noProof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cs-CZ" noProof="0" smtClean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91D31D-BC8E-4891-B1A8-872DE918FF3A}" type="datetime1">
              <a:rPr lang="cs-CZ" noProof="0" smtClean="0"/>
              <a:t>28.11.2021</a:t>
            </a:fld>
            <a:endParaRPr lang="cs-CZ" noProof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cs-CZ" noProof="0" smtClean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Obrázek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bdélník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cs-CZ" noProof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685846" y="2336873"/>
            <a:ext cx="5608336" cy="3599313"/>
          </a:xfrm>
        </p:spPr>
        <p:txBody>
          <a:bodyPr rtlCol="0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680322" y="2336872"/>
            <a:ext cx="3790078" cy="3599317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D833C9-3DE7-421D-AB81-DD5EAC94297D}" type="datetime1">
              <a:rPr lang="cs-CZ" noProof="0" smtClean="0"/>
              <a:t>28.11.2021</a:t>
            </a:fld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cs-CZ" noProof="0" smtClean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Obrázek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bdélník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cs-CZ" noProof="0"/>
              <a:t>Kliknutím lze upravit styl.</a:t>
            </a:r>
          </a:p>
        </p:txBody>
      </p:sp>
      <p:sp>
        <p:nvSpPr>
          <p:cNvPr id="3" name="Zástupný symbol obrázku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/>
              <a:t>Po kliknutí na ikonu můžete přidat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680323" y="2336873"/>
            <a:ext cx="3876256" cy="3599315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365453-B9A7-4894-BE0E-703A63FC0D4E}" type="datetime1">
              <a:rPr lang="cs-CZ" noProof="0" smtClean="0"/>
              <a:t>28.11.2021</a:t>
            </a:fld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cs-CZ" noProof="0" smtClean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noProof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EA1A6B6-F376-4A8A-B95F-580E222BF3DF}" type="datetime1">
              <a:rPr lang="cs-CZ" noProof="0" smtClean="0"/>
              <a:t>28.11.2021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mailto:dreamwildsafari.ff@gmail.com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oscelakovice.cz/?utm_source=copy&amp;utm_medium=paste&amp;utm_campaign=copypaste&amp;utm_content=https%3A%2F%2Fwww.soscelakovice.cz%2F" TargetMode="External"/><Relationship Id="rId5" Type="http://schemas.openxmlformats.org/officeDocument/2006/relationships/hyperlink" Target="mailto:info@soscelakovice.cz" TargetMode="External"/><Relationship Id="rId4" Type="http://schemas.openxmlformats.org/officeDocument/2006/relationships/hyperlink" Target="https://www.facebook.com/Dream-Wild-Safari" TargetMode="Externa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6" descr="Obsah obrázku exteriér, tráva, lev, velká kočka&#10;&#10;Popis se vygeneroval automaticky.">
            <a:extLst>
              <a:ext uri="{FF2B5EF4-FFF2-40B4-BE49-F238E27FC236}">
                <a16:creationId xmlns:a16="http://schemas.microsoft.com/office/drawing/2014/main" id="{A98F3903-C907-4DE2-8822-2E6326CA92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4" r="16706"/>
          <a:stretch/>
        </p:blipFill>
        <p:spPr>
          <a:xfrm>
            <a:off x="4644526" y="10"/>
            <a:ext cx="7552945" cy="685799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" name="Picture 15">
            <a:extLst>
              <a:ext uri="{FF2B5EF4-FFF2-40B4-BE49-F238E27FC236}">
                <a16:creationId xmlns:a16="http://schemas.microsoft.com/office/drawing/2014/main" id="{25D611BD-13D6-4754-93F1-8ABAB8116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14" name="Rectangle 17">
            <a:extLst>
              <a:ext uri="{FF2B5EF4-FFF2-40B4-BE49-F238E27FC236}">
                <a16:creationId xmlns:a16="http://schemas.microsoft.com/office/drawing/2014/main" id="{D1564798-5942-49A9-89E9-7BF6D02392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0322" y="2063262"/>
            <a:ext cx="3739278" cy="2661138"/>
          </a:xfrm>
        </p:spPr>
        <p:txBody>
          <a:bodyPr rtlCol="0">
            <a:normAutofit/>
          </a:bodyPr>
          <a:lstStyle/>
          <a:p>
            <a:pPr algn="ctr"/>
            <a:r>
              <a:rPr lang="cs-CZ">
                <a:latin typeface="Times New Roman"/>
                <a:cs typeface="Arial"/>
              </a:rPr>
              <a:t>DREAM WILD SAFARI</a:t>
            </a:r>
          </a:p>
        </p:txBody>
      </p:sp>
    </p:spTree>
    <p:extLst>
      <p:ext uri="{BB962C8B-B14F-4D97-AF65-F5344CB8AC3E}">
        <p14:creationId xmlns:p14="http://schemas.microsoft.com/office/powerpoint/2010/main" val="414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DE8F69-0170-4D01-8933-BB02268F6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800">
                <a:latin typeface="Times New Roman"/>
                <a:cs typeface="Times New Roman"/>
              </a:rPr>
              <a:t>KDO JSME ?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CD5AFC-4108-46B5-9970-F67C14261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88202" cy="35993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500">
                <a:latin typeface="Times New Roman"/>
                <a:ea typeface="+mn-lt"/>
                <a:cs typeface="+mn-lt"/>
              </a:rPr>
              <a:t>nově zřízená firma</a:t>
            </a:r>
            <a:r>
              <a:rPr lang="cs-CZ" sz="2500">
                <a:latin typeface="Times New Roman"/>
                <a:cs typeface="Arabic Typesetting"/>
              </a:rPr>
              <a:t> poskytující zájezdy na safari</a:t>
            </a:r>
          </a:p>
          <a:p>
            <a:r>
              <a:rPr lang="cs-CZ" sz="2500">
                <a:latin typeface="Times New Roman"/>
                <a:ea typeface="+mn-lt"/>
                <a:cs typeface="+mn-lt"/>
              </a:rPr>
              <a:t>nabízíme svatební cesty, tábory a výlety, kde zažijete spoustu kouzelných zážitků</a:t>
            </a:r>
            <a:endParaRPr lang="cs-CZ" sz="2500">
              <a:latin typeface="Times New Roman"/>
              <a:cs typeface="Arabic Typesetting"/>
            </a:endParaRPr>
          </a:p>
          <a:p>
            <a:r>
              <a:rPr lang="cs-CZ" sz="2500">
                <a:latin typeface="Times New Roman"/>
                <a:ea typeface="+mn-lt"/>
                <a:cs typeface="+mn-lt"/>
              </a:rPr>
              <a:t>jsme vyhlášeni jedinečnými zážitky se zvířaty - projít nebo projet se tu můžete mezi velkými stády žiraf, zeber a antilop</a:t>
            </a:r>
          </a:p>
          <a:p>
            <a:r>
              <a:rPr lang="cs-CZ" sz="2500">
                <a:latin typeface="Times New Roman"/>
                <a:ea typeface="+mn-lt"/>
                <a:cs typeface="+mn-lt"/>
              </a:rPr>
              <a:t>k vidění je tu dokonce nejvíce afrických zvířat v Evropě včetně lvů, slonů, šimpanzů, nosorožců či surikat</a:t>
            </a:r>
            <a:endParaRPr lang="cs-CZ" sz="2500">
              <a:latin typeface="Times New Roman"/>
              <a:cs typeface="Arabic Typesetting"/>
            </a:endParaRPr>
          </a:p>
          <a:p>
            <a:endParaRPr lang="cs-CZ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6174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F9FEE3-969A-4CC9-A029-CD0A32EDB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cs-CZ" sz="3800">
                <a:latin typeface="Times New Roman"/>
                <a:cs typeface="Times New Roman"/>
              </a:rPr>
              <a:t>CO POSKYTUJEME 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CF9796-EFBE-48E0-ADA6-E2DFC7B28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4585877" cy="395243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2500" b="1">
                <a:latin typeface="Times New Roman"/>
                <a:ea typeface="+mn-lt"/>
                <a:cs typeface="+mn-lt"/>
              </a:rPr>
              <a:t>Zájezdy:</a:t>
            </a:r>
            <a:endParaRPr lang="cs-CZ" sz="2500">
              <a:latin typeface="Times New Roman"/>
              <a:ea typeface="+mn-lt"/>
              <a:cs typeface="+mn-lt"/>
            </a:endParaRPr>
          </a:p>
          <a:p>
            <a:pPr lvl="1"/>
            <a:r>
              <a:rPr lang="cs-CZ" sz="2500">
                <a:latin typeface="Times New Roman"/>
                <a:ea typeface="+mn-lt"/>
                <a:cs typeface="+mn-lt"/>
              </a:rPr>
              <a:t>Ubytování v afrických bungalovech</a:t>
            </a:r>
          </a:p>
          <a:p>
            <a:pPr lvl="1"/>
            <a:r>
              <a:rPr lang="cs-CZ" sz="2500">
                <a:latin typeface="Times New Roman"/>
                <a:ea typeface="+mn-lt"/>
                <a:cs typeface="+mn-lt"/>
              </a:rPr>
              <a:t>Průvodce po safari </a:t>
            </a:r>
          </a:p>
          <a:p>
            <a:pPr lvl="1"/>
            <a:r>
              <a:rPr lang="cs-CZ" sz="2500">
                <a:latin typeface="Times New Roman"/>
                <a:ea typeface="+mn-lt"/>
                <a:cs typeface="+mn-lt"/>
              </a:rPr>
              <a:t>Strava na celý den (snídaně, obědový balíček, večeře)  </a:t>
            </a:r>
          </a:p>
          <a:p>
            <a:pPr lvl="1"/>
            <a:r>
              <a:rPr lang="cs-CZ" sz="2500">
                <a:latin typeface="Times New Roman"/>
                <a:ea typeface="+mn-lt"/>
                <a:cs typeface="+mn-lt"/>
              </a:rPr>
              <a:t>Projížďka vozem po safari </a:t>
            </a:r>
          </a:p>
          <a:p>
            <a:pPr lvl="1"/>
            <a:r>
              <a:rPr lang="cs-CZ" sz="2500">
                <a:latin typeface="Times New Roman"/>
                <a:ea typeface="+mn-lt"/>
                <a:cs typeface="+mn-lt"/>
              </a:rPr>
              <a:t>Akce pro děti (koutek, hry, akce, kontaktní zoo)</a:t>
            </a:r>
          </a:p>
          <a:p>
            <a:pPr marL="0" indent="0">
              <a:buNone/>
            </a:pPr>
            <a:endParaRPr lang="cs-CZ" sz="2500">
              <a:latin typeface="Times New Roman"/>
              <a:cs typeface="Times New Roman"/>
            </a:endParaRPr>
          </a:p>
        </p:txBody>
      </p:sp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FEDB9A12-3EA6-4543-998C-D8B81DF80F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559967"/>
              </p:ext>
            </p:extLst>
          </p:nvPr>
        </p:nvGraphicFramePr>
        <p:xfrm>
          <a:off x="5602149" y="3543819"/>
          <a:ext cx="5639887" cy="1333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1654">
                  <a:extLst>
                    <a:ext uri="{9D8B030D-6E8A-4147-A177-3AD203B41FA5}">
                      <a16:colId xmlns:a16="http://schemas.microsoft.com/office/drawing/2014/main" val="2363045876"/>
                    </a:ext>
                  </a:extLst>
                </a:gridCol>
                <a:gridCol w="1622209">
                  <a:extLst>
                    <a:ext uri="{9D8B030D-6E8A-4147-A177-3AD203B41FA5}">
                      <a16:colId xmlns:a16="http://schemas.microsoft.com/office/drawing/2014/main" val="76363903"/>
                    </a:ext>
                  </a:extLst>
                </a:gridCol>
                <a:gridCol w="991519">
                  <a:extLst>
                    <a:ext uri="{9D8B030D-6E8A-4147-A177-3AD203B41FA5}">
                      <a16:colId xmlns:a16="http://schemas.microsoft.com/office/drawing/2014/main" val="2073825920"/>
                    </a:ext>
                  </a:extLst>
                </a:gridCol>
                <a:gridCol w="1002986">
                  <a:extLst>
                    <a:ext uri="{9D8B030D-6E8A-4147-A177-3AD203B41FA5}">
                      <a16:colId xmlns:a16="http://schemas.microsoft.com/office/drawing/2014/main" val="2645531384"/>
                    </a:ext>
                  </a:extLst>
                </a:gridCol>
                <a:gridCol w="991519">
                  <a:extLst>
                    <a:ext uri="{9D8B030D-6E8A-4147-A177-3AD203B41FA5}">
                      <a16:colId xmlns:a16="http://schemas.microsoft.com/office/drawing/2014/main" val="344291227"/>
                    </a:ext>
                  </a:extLst>
                </a:gridCol>
              </a:tblGrid>
              <a:tr h="591282">
                <a:tc>
                  <a:txBody>
                    <a:bodyPr/>
                    <a:lstStyle/>
                    <a:p>
                      <a:pPr rtl="0" fontAlgn="base"/>
                      <a:r>
                        <a:rPr lang="cs-CZ" sz="1200">
                          <a:effectLst/>
                          <a:latin typeface="Times New Roman"/>
                        </a:rPr>
                        <a:t>Cena </a:t>
                      </a:r>
                    </a:p>
                    <a:p>
                      <a:pPr rtl="0" fontAlgn="base"/>
                      <a:r>
                        <a:rPr lang="cs-CZ" sz="1200">
                          <a:effectLst/>
                          <a:latin typeface="Times New Roman"/>
                        </a:rPr>
                        <a:t>zájezdu </a:t>
                      </a:r>
                    </a:p>
                  </a:txBody>
                  <a:tcPr marL="117919" marR="117919" marT="58960" marB="58960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cs-CZ" sz="1200">
                          <a:effectLst/>
                          <a:latin typeface="Times New Roman"/>
                        </a:rPr>
                        <a:t>Dospělá osoba </a:t>
                      </a:r>
                    </a:p>
                  </a:txBody>
                  <a:tcPr marL="117919" marR="117919" marT="58960" marB="58960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cs-CZ" sz="1200">
                          <a:effectLst/>
                          <a:latin typeface="Times New Roman"/>
                        </a:rPr>
                        <a:t>Dítě 2-18 </a:t>
                      </a:r>
                    </a:p>
                  </a:txBody>
                  <a:tcPr marL="117919" marR="117919" marT="58960" marB="58960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cs-CZ" sz="1200">
                          <a:effectLst/>
                          <a:latin typeface="Times New Roman"/>
                        </a:rPr>
                        <a:t>Student </a:t>
                      </a:r>
                    </a:p>
                  </a:txBody>
                  <a:tcPr marL="117919" marR="117919" marT="58960" marB="58960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cs-CZ" sz="1200">
                          <a:effectLst/>
                          <a:latin typeface="Times New Roman"/>
                        </a:rPr>
                        <a:t>Senior </a:t>
                      </a:r>
                    </a:p>
                  </a:txBody>
                  <a:tcPr marL="117919" marR="117919" marT="58960" marB="58960"/>
                </a:tc>
                <a:extLst>
                  <a:ext uri="{0D108BD9-81ED-4DB2-BD59-A6C34878D82A}">
                    <a16:rowId xmlns:a16="http://schemas.microsoft.com/office/drawing/2014/main" val="4202837806"/>
                  </a:ext>
                </a:extLst>
              </a:tr>
              <a:tr h="371114">
                <a:tc>
                  <a:txBody>
                    <a:bodyPr/>
                    <a:lstStyle/>
                    <a:p>
                      <a:pPr rtl="0" fontAlgn="base"/>
                      <a:r>
                        <a:rPr lang="cs-CZ" sz="1200">
                          <a:effectLst/>
                          <a:latin typeface="Times New Roman"/>
                        </a:rPr>
                        <a:t>1 noc </a:t>
                      </a:r>
                    </a:p>
                  </a:txBody>
                  <a:tcPr marL="117919" marR="117919" marT="58960" marB="58960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cs-CZ" sz="1200">
                          <a:effectLst/>
                          <a:latin typeface="Times New Roman"/>
                        </a:rPr>
                        <a:t>1 990 Kč </a:t>
                      </a:r>
                    </a:p>
                  </a:txBody>
                  <a:tcPr marL="117919" marR="117919" marT="58960" marB="58960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cs-CZ" sz="1200">
                          <a:effectLst/>
                          <a:latin typeface="Times New Roman"/>
                        </a:rPr>
                        <a:t>1 800 Kč </a:t>
                      </a:r>
                    </a:p>
                  </a:txBody>
                  <a:tcPr marL="117919" marR="117919" marT="58960" marB="58960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cs-CZ" sz="1200">
                          <a:effectLst/>
                          <a:latin typeface="Times New Roman"/>
                        </a:rPr>
                        <a:t>1 800 Kč </a:t>
                      </a:r>
                    </a:p>
                  </a:txBody>
                  <a:tcPr marL="117919" marR="117919" marT="58960" marB="58960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cs-CZ" sz="1200">
                          <a:effectLst/>
                          <a:latin typeface="Times New Roman"/>
                        </a:rPr>
                        <a:t>1 700 Kč </a:t>
                      </a:r>
                    </a:p>
                  </a:txBody>
                  <a:tcPr marL="117919" marR="117919" marT="58960" marB="58960"/>
                </a:tc>
                <a:extLst>
                  <a:ext uri="{0D108BD9-81ED-4DB2-BD59-A6C34878D82A}">
                    <a16:rowId xmlns:a16="http://schemas.microsoft.com/office/drawing/2014/main" val="680954280"/>
                  </a:ext>
                </a:extLst>
              </a:tr>
              <a:tr h="371114">
                <a:tc>
                  <a:txBody>
                    <a:bodyPr/>
                    <a:lstStyle/>
                    <a:p>
                      <a:pPr rtl="0" fontAlgn="base"/>
                      <a:r>
                        <a:rPr lang="cs-CZ" sz="1200">
                          <a:effectLst/>
                          <a:latin typeface="Times New Roman"/>
                        </a:rPr>
                        <a:t>4 noci </a:t>
                      </a:r>
                    </a:p>
                  </a:txBody>
                  <a:tcPr marL="117919" marR="117919" marT="58960" marB="58960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cs-CZ" sz="1200">
                          <a:effectLst/>
                          <a:latin typeface="Times New Roman"/>
                        </a:rPr>
                        <a:t>7 500 Kč </a:t>
                      </a:r>
                    </a:p>
                  </a:txBody>
                  <a:tcPr marL="117919" marR="117919" marT="58960" marB="58960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cs-CZ" sz="1200">
                          <a:effectLst/>
                          <a:latin typeface="Times New Roman"/>
                        </a:rPr>
                        <a:t>7 000 Kč </a:t>
                      </a:r>
                    </a:p>
                  </a:txBody>
                  <a:tcPr marL="117919" marR="117919" marT="58960" marB="58960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cs-CZ" sz="1200">
                          <a:effectLst/>
                          <a:latin typeface="Times New Roman"/>
                        </a:rPr>
                        <a:t>7 000 Kč </a:t>
                      </a:r>
                    </a:p>
                  </a:txBody>
                  <a:tcPr marL="117919" marR="117919" marT="58960" marB="58960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cs-CZ" sz="1200">
                          <a:effectLst/>
                          <a:latin typeface="Times New Roman"/>
                        </a:rPr>
                        <a:t>6 500 Kč </a:t>
                      </a:r>
                    </a:p>
                  </a:txBody>
                  <a:tcPr marL="117919" marR="117919" marT="58960" marB="58960"/>
                </a:tc>
                <a:extLst>
                  <a:ext uri="{0D108BD9-81ED-4DB2-BD59-A6C34878D82A}">
                    <a16:rowId xmlns:a16="http://schemas.microsoft.com/office/drawing/2014/main" val="953771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5742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6" descr="Obsah obrázku země, surikata, exteriér, stojící&#10;&#10;Popis se vygeneroval automaticky.">
            <a:extLst>
              <a:ext uri="{FF2B5EF4-FFF2-40B4-BE49-F238E27FC236}">
                <a16:creationId xmlns:a16="http://schemas.microsoft.com/office/drawing/2014/main" id="{B1B1EE09-4AF5-42D8-B324-B25365B8C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8692" y="2233589"/>
            <a:ext cx="2715322" cy="321787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6FE7158-CD3E-49B3-83B1-D283C6C43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cs-CZ" sz="3800">
                <a:latin typeface="Times New Roman"/>
                <a:cs typeface="Times New Roman"/>
              </a:rPr>
              <a:t>CO POSKYTUJEME ?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FB9BF5-9B98-435F-BD3D-919023793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4548706" cy="35993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500" b="1">
                <a:latin typeface="Times New Roman"/>
                <a:ea typeface="+mn-lt"/>
                <a:cs typeface="+mn-lt"/>
              </a:rPr>
              <a:t>Výlety:</a:t>
            </a:r>
          </a:p>
          <a:p>
            <a:pPr lvl="1"/>
            <a:r>
              <a:rPr lang="cs-CZ" sz="2500">
                <a:latin typeface="Times New Roman"/>
                <a:ea typeface="+mn-lt"/>
                <a:cs typeface="+mn-lt"/>
              </a:rPr>
              <a:t>Terénní vozidlo</a:t>
            </a:r>
          </a:p>
          <a:p>
            <a:pPr lvl="1"/>
            <a:r>
              <a:rPr lang="cs-CZ" sz="2500">
                <a:latin typeface="Times New Roman"/>
                <a:ea typeface="+mn-lt"/>
                <a:cs typeface="+mn-lt"/>
              </a:rPr>
              <a:t>Obědový balíček</a:t>
            </a:r>
          </a:p>
          <a:p>
            <a:pPr lvl="1"/>
            <a:r>
              <a:rPr lang="cs-CZ" sz="2500">
                <a:latin typeface="Times New Roman"/>
                <a:ea typeface="+mn-lt"/>
                <a:cs typeface="+mn-lt"/>
              </a:rPr>
              <a:t>Balíček krmení pro zvířata</a:t>
            </a:r>
          </a:p>
          <a:p>
            <a:endParaRPr lang="cs-CZ" sz="2500">
              <a:latin typeface="Times New Roman"/>
              <a:cs typeface="Times New Roman"/>
            </a:endParaRPr>
          </a:p>
        </p:txBody>
      </p:sp>
      <p:pic>
        <p:nvPicPr>
          <p:cNvPr id="4" name="Obrázek 5" descr="Obsah obrázku tráva, savci, exteriér, lev&#10;&#10;Popis se vygeneroval automaticky.">
            <a:extLst>
              <a:ext uri="{FF2B5EF4-FFF2-40B4-BE49-F238E27FC236}">
                <a16:creationId xmlns:a16="http://schemas.microsoft.com/office/drawing/2014/main" id="{62153511-943B-47B1-84C3-A114666F3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8838" y="4825839"/>
            <a:ext cx="3105615" cy="1722569"/>
          </a:xfrm>
          <a:prstGeom prst="rect">
            <a:avLst/>
          </a:prstGeom>
        </p:spPr>
      </p:pic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20E055C6-34BD-41C2-8A55-16F1BF13B7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391920"/>
              </p:ext>
            </p:extLst>
          </p:nvPr>
        </p:nvGraphicFramePr>
        <p:xfrm>
          <a:off x="669072" y="4962292"/>
          <a:ext cx="5388974" cy="1153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18">
                  <a:extLst>
                    <a:ext uri="{9D8B030D-6E8A-4147-A177-3AD203B41FA5}">
                      <a16:colId xmlns:a16="http://schemas.microsoft.com/office/drawing/2014/main" val="3576568505"/>
                    </a:ext>
                  </a:extLst>
                </a:gridCol>
                <a:gridCol w="1638347">
                  <a:extLst>
                    <a:ext uri="{9D8B030D-6E8A-4147-A177-3AD203B41FA5}">
                      <a16:colId xmlns:a16="http://schemas.microsoft.com/office/drawing/2014/main" val="3608383631"/>
                    </a:ext>
                  </a:extLst>
                </a:gridCol>
                <a:gridCol w="910331">
                  <a:extLst>
                    <a:ext uri="{9D8B030D-6E8A-4147-A177-3AD203B41FA5}">
                      <a16:colId xmlns:a16="http://schemas.microsoft.com/office/drawing/2014/main" val="3379746603"/>
                    </a:ext>
                  </a:extLst>
                </a:gridCol>
                <a:gridCol w="1019636">
                  <a:extLst>
                    <a:ext uri="{9D8B030D-6E8A-4147-A177-3AD203B41FA5}">
                      <a16:colId xmlns:a16="http://schemas.microsoft.com/office/drawing/2014/main" val="1919472663"/>
                    </a:ext>
                  </a:extLst>
                </a:gridCol>
                <a:gridCol w="920642">
                  <a:extLst>
                    <a:ext uri="{9D8B030D-6E8A-4147-A177-3AD203B41FA5}">
                      <a16:colId xmlns:a16="http://schemas.microsoft.com/office/drawing/2014/main" val="2776670992"/>
                    </a:ext>
                  </a:extLst>
                </a:gridCol>
              </a:tblGrid>
              <a:tr h="700197">
                <a:tc>
                  <a:txBody>
                    <a:bodyPr/>
                    <a:lstStyle/>
                    <a:p>
                      <a:pPr rtl="0" fontAlgn="base"/>
                      <a:r>
                        <a:rPr lang="cs-CZ" sz="1500">
                          <a:effectLst/>
                          <a:latin typeface="Times New Roman"/>
                        </a:rPr>
                        <a:t>Cena </a:t>
                      </a:r>
                      <a:endParaRPr lang="cs-CZ" sz="2400">
                        <a:effectLst/>
                        <a:latin typeface="Times New Roman"/>
                      </a:endParaRPr>
                    </a:p>
                  </a:txBody>
                  <a:tcPr marL="124324" marR="124324" marT="62162" marB="62162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cs-CZ" sz="1500">
                          <a:effectLst/>
                          <a:latin typeface="Times New Roman"/>
                        </a:rPr>
                        <a:t>Dospělá osoba </a:t>
                      </a:r>
                      <a:endParaRPr lang="cs-CZ" sz="2400">
                        <a:effectLst/>
                        <a:latin typeface="Times New Roman"/>
                      </a:endParaRPr>
                    </a:p>
                  </a:txBody>
                  <a:tcPr marL="124324" marR="124324" marT="62162" marB="62162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cs-CZ" sz="1500">
                          <a:effectLst/>
                          <a:latin typeface="Times New Roman"/>
                        </a:rPr>
                        <a:t>Dítě 2-18 </a:t>
                      </a:r>
                      <a:endParaRPr lang="cs-CZ" sz="2400">
                        <a:effectLst/>
                        <a:latin typeface="Times New Roman"/>
                      </a:endParaRPr>
                    </a:p>
                  </a:txBody>
                  <a:tcPr marL="124324" marR="124324" marT="62162" marB="62162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cs-CZ" sz="1500">
                          <a:effectLst/>
                          <a:latin typeface="Times New Roman"/>
                        </a:rPr>
                        <a:t>Student </a:t>
                      </a:r>
                      <a:endParaRPr lang="cs-CZ" sz="2400">
                        <a:effectLst/>
                        <a:latin typeface="Times New Roman"/>
                      </a:endParaRPr>
                    </a:p>
                  </a:txBody>
                  <a:tcPr marL="124324" marR="124324" marT="62162" marB="62162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cs-CZ" sz="1500">
                          <a:effectLst/>
                          <a:latin typeface="Times New Roman"/>
                        </a:rPr>
                        <a:t>Senior </a:t>
                      </a:r>
                      <a:endParaRPr lang="cs-CZ" sz="2400">
                        <a:effectLst/>
                        <a:latin typeface="Times New Roman"/>
                      </a:endParaRPr>
                    </a:p>
                  </a:txBody>
                  <a:tcPr marL="124324" marR="124324" marT="62162" marB="62162"/>
                </a:tc>
                <a:extLst>
                  <a:ext uri="{0D108BD9-81ED-4DB2-BD59-A6C34878D82A}">
                    <a16:rowId xmlns:a16="http://schemas.microsoft.com/office/drawing/2014/main" val="2410432548"/>
                  </a:ext>
                </a:extLst>
              </a:tr>
              <a:tr h="453068">
                <a:tc>
                  <a:txBody>
                    <a:bodyPr/>
                    <a:lstStyle/>
                    <a:p>
                      <a:pPr rtl="0" fontAlgn="base"/>
                      <a:r>
                        <a:rPr lang="cs-CZ" sz="1500">
                          <a:effectLst/>
                          <a:latin typeface="Times New Roman"/>
                        </a:rPr>
                        <a:t>výletu </a:t>
                      </a:r>
                      <a:endParaRPr lang="cs-CZ" sz="2400">
                        <a:effectLst/>
                        <a:latin typeface="Times New Roman"/>
                      </a:endParaRPr>
                    </a:p>
                  </a:txBody>
                  <a:tcPr marL="124324" marR="124324" marT="62162" marB="62162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cs-CZ" sz="1500">
                          <a:effectLst/>
                          <a:latin typeface="Times New Roman"/>
                        </a:rPr>
                        <a:t>1 000 Kč </a:t>
                      </a:r>
                      <a:endParaRPr lang="cs-CZ" sz="2400">
                        <a:effectLst/>
                        <a:latin typeface="Times New Roman"/>
                      </a:endParaRPr>
                    </a:p>
                  </a:txBody>
                  <a:tcPr marL="124324" marR="124324" marT="62162" marB="62162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cs-CZ" sz="1500">
                          <a:effectLst/>
                          <a:latin typeface="Times New Roman"/>
                        </a:rPr>
                        <a:t>850 Kč </a:t>
                      </a:r>
                      <a:endParaRPr lang="cs-CZ" sz="2400">
                        <a:effectLst/>
                        <a:latin typeface="Times New Roman"/>
                      </a:endParaRPr>
                    </a:p>
                  </a:txBody>
                  <a:tcPr marL="124324" marR="124324" marT="62162" marB="62162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cs-CZ" sz="1500">
                          <a:effectLst/>
                          <a:latin typeface="Times New Roman"/>
                        </a:rPr>
                        <a:t>800 Kč </a:t>
                      </a:r>
                      <a:endParaRPr lang="cs-CZ" sz="2400">
                        <a:effectLst/>
                        <a:latin typeface="Times New Roman"/>
                      </a:endParaRPr>
                    </a:p>
                  </a:txBody>
                  <a:tcPr marL="124324" marR="124324" marT="62162" marB="62162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cs-CZ" sz="1500">
                          <a:effectLst/>
                          <a:latin typeface="Times New Roman"/>
                        </a:rPr>
                        <a:t>750 Kč </a:t>
                      </a:r>
                      <a:endParaRPr lang="cs-CZ" sz="2400">
                        <a:effectLst/>
                        <a:latin typeface="Times New Roman"/>
                      </a:endParaRPr>
                    </a:p>
                  </a:txBody>
                  <a:tcPr marL="124324" marR="124324" marT="62162" marB="62162"/>
                </a:tc>
                <a:extLst>
                  <a:ext uri="{0D108BD9-81ED-4DB2-BD59-A6C34878D82A}">
                    <a16:rowId xmlns:a16="http://schemas.microsoft.com/office/drawing/2014/main" val="1657692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6569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2282BD-473B-4F27-99CD-94EC385BA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cs-CZ" sz="3800">
                <a:latin typeface="Times New Roman"/>
                <a:cs typeface="Calibri Light"/>
              </a:rPr>
              <a:t>CO POSKYTUJEME 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C50C9C-A576-4014-9724-7F2F55490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5414264" cy="40546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500" b="1">
                <a:latin typeface="Times New Roman"/>
                <a:ea typeface="+mn-lt"/>
                <a:cs typeface="+mn-lt"/>
              </a:rPr>
              <a:t>Svatební cesty:</a:t>
            </a:r>
            <a:endParaRPr lang="cs-CZ" sz="2500">
              <a:latin typeface="Times New Roman"/>
              <a:ea typeface="+mn-lt"/>
              <a:cs typeface="+mn-lt"/>
            </a:endParaRPr>
          </a:p>
          <a:p>
            <a:pPr lvl="1"/>
            <a:r>
              <a:rPr lang="cs-CZ" sz="2500">
                <a:latin typeface="Times New Roman"/>
                <a:ea typeface="+mn-lt"/>
                <a:cs typeface="+mn-lt"/>
              </a:rPr>
              <a:t>Noc v domě na stromě s výhledem na safari</a:t>
            </a:r>
          </a:p>
          <a:p>
            <a:pPr lvl="1"/>
            <a:r>
              <a:rPr lang="cs-CZ" sz="2500">
                <a:latin typeface="Times New Roman"/>
                <a:ea typeface="+mn-lt"/>
                <a:cs typeface="+mn-lt"/>
              </a:rPr>
              <a:t>Piknik pro novomanžele</a:t>
            </a:r>
          </a:p>
          <a:p>
            <a:pPr lvl="1"/>
            <a:r>
              <a:rPr lang="cs-CZ" sz="2500">
                <a:latin typeface="Times New Roman"/>
                <a:ea typeface="+mn-lt"/>
                <a:cs typeface="+mn-lt"/>
              </a:rPr>
              <a:t>Let balónem</a:t>
            </a:r>
          </a:p>
          <a:p>
            <a:pPr lvl="1"/>
            <a:r>
              <a:rPr lang="cs-CZ" sz="2500">
                <a:latin typeface="Times New Roman"/>
                <a:ea typeface="+mn-lt"/>
                <a:cs typeface="+mn-lt"/>
              </a:rPr>
              <a:t>Projížďka na slonech</a:t>
            </a:r>
          </a:p>
          <a:p>
            <a:pPr lvl="1"/>
            <a:r>
              <a:rPr lang="cs-CZ" sz="2500">
                <a:latin typeface="Times New Roman"/>
                <a:ea typeface="+mn-lt"/>
                <a:cs typeface="+mn-lt"/>
              </a:rPr>
              <a:t>Pozorování hvězd</a:t>
            </a:r>
          </a:p>
          <a:p>
            <a:pPr lvl="1"/>
            <a:r>
              <a:rPr lang="cs-CZ" sz="2500">
                <a:latin typeface="Times New Roman"/>
                <a:ea typeface="+mn-lt"/>
                <a:cs typeface="+mn-lt"/>
              </a:rPr>
              <a:t>Prohlídka a pobyt v jeskyni</a:t>
            </a:r>
          </a:p>
          <a:p>
            <a:endParaRPr lang="cs-CZ" sz="250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41B75F35-D680-469B-B028-65AD596D61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343684"/>
              </p:ext>
            </p:extLst>
          </p:nvPr>
        </p:nvGraphicFramePr>
        <p:xfrm>
          <a:off x="6653560" y="3150219"/>
          <a:ext cx="4198182" cy="1420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7812">
                  <a:extLst>
                    <a:ext uri="{9D8B030D-6E8A-4147-A177-3AD203B41FA5}">
                      <a16:colId xmlns:a16="http://schemas.microsoft.com/office/drawing/2014/main" val="1249660256"/>
                    </a:ext>
                  </a:extLst>
                </a:gridCol>
                <a:gridCol w="1740370">
                  <a:extLst>
                    <a:ext uri="{9D8B030D-6E8A-4147-A177-3AD203B41FA5}">
                      <a16:colId xmlns:a16="http://schemas.microsoft.com/office/drawing/2014/main" val="121476138"/>
                    </a:ext>
                  </a:extLst>
                </a:gridCol>
              </a:tblGrid>
              <a:tr h="838852">
                <a:tc>
                  <a:txBody>
                    <a:bodyPr/>
                    <a:lstStyle/>
                    <a:p>
                      <a:pPr rtl="0" fontAlgn="base"/>
                      <a:r>
                        <a:rPr lang="cs-CZ" sz="2300">
                          <a:effectLst/>
                          <a:latin typeface="Times New Roman"/>
                        </a:rPr>
                        <a:t>Cena </a:t>
                      </a:r>
                      <a:endParaRPr lang="cs-CZ" sz="3600">
                        <a:effectLst/>
                        <a:latin typeface="Times New Roman"/>
                      </a:endParaRPr>
                    </a:p>
                    <a:p>
                      <a:pPr rtl="0" fontAlgn="base"/>
                      <a:r>
                        <a:rPr lang="cs-CZ" sz="2300">
                          <a:effectLst/>
                          <a:latin typeface="Times New Roman"/>
                        </a:rPr>
                        <a:t>Svatební cesty </a:t>
                      </a:r>
                      <a:endParaRPr lang="cs-CZ" sz="3600">
                        <a:effectLst/>
                        <a:latin typeface="Times New Roman"/>
                      </a:endParaRPr>
                    </a:p>
                  </a:txBody>
                  <a:tcPr marL="184258" marR="184258" marT="92129" marB="92129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cs-CZ" sz="2300">
                          <a:effectLst/>
                          <a:latin typeface="Times New Roman"/>
                        </a:rPr>
                        <a:t>2 osoby </a:t>
                      </a:r>
                      <a:endParaRPr lang="cs-CZ" sz="3600">
                        <a:effectLst/>
                        <a:latin typeface="Times New Roman"/>
                      </a:endParaRPr>
                    </a:p>
                  </a:txBody>
                  <a:tcPr marL="184258" marR="184258" marT="92129" marB="92129"/>
                </a:tc>
                <a:extLst>
                  <a:ext uri="{0D108BD9-81ED-4DB2-BD59-A6C34878D82A}">
                    <a16:rowId xmlns:a16="http://schemas.microsoft.com/office/drawing/2014/main" val="977313062"/>
                  </a:ext>
                </a:extLst>
              </a:tr>
              <a:tr h="508395">
                <a:tc>
                  <a:txBody>
                    <a:bodyPr/>
                    <a:lstStyle/>
                    <a:p>
                      <a:pPr rtl="0" fontAlgn="base"/>
                      <a:r>
                        <a:rPr lang="cs-CZ" sz="2300">
                          <a:effectLst/>
                          <a:latin typeface="Times New Roman"/>
                        </a:rPr>
                        <a:t>7 dní </a:t>
                      </a:r>
                      <a:endParaRPr lang="cs-CZ" sz="3600">
                        <a:effectLst/>
                        <a:latin typeface="Times New Roman"/>
                      </a:endParaRPr>
                    </a:p>
                  </a:txBody>
                  <a:tcPr marL="184258" marR="184258" marT="92129" marB="92129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cs-CZ" sz="2300">
                          <a:effectLst/>
                          <a:latin typeface="Times New Roman"/>
                        </a:rPr>
                        <a:t>15 000 Kč </a:t>
                      </a:r>
                      <a:endParaRPr lang="cs-CZ" sz="3600">
                        <a:effectLst/>
                        <a:latin typeface="Times New Roman"/>
                      </a:endParaRPr>
                    </a:p>
                  </a:txBody>
                  <a:tcPr marL="184258" marR="184258" marT="92129" marB="92129"/>
                </a:tc>
                <a:extLst>
                  <a:ext uri="{0D108BD9-81ED-4DB2-BD59-A6C34878D82A}">
                    <a16:rowId xmlns:a16="http://schemas.microsoft.com/office/drawing/2014/main" val="2411212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3038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869AE9-93EB-4EF8-90DD-09C9E9921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800">
                <a:latin typeface="Times New Roman"/>
                <a:cs typeface="Times New Roman"/>
              </a:rPr>
              <a:t>CO POSKYTUJEME 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F7A018-9CA2-493F-8395-F04F0EB81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8409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500" b="1">
                <a:latin typeface="Times New Roman"/>
                <a:ea typeface="+mn-lt"/>
                <a:cs typeface="+mn-lt"/>
              </a:rPr>
              <a:t>Tábor:</a:t>
            </a:r>
            <a:endParaRPr lang="cs-CZ" sz="2500">
              <a:latin typeface="Times New Roman"/>
              <a:ea typeface="+mn-lt"/>
              <a:cs typeface="+mn-lt"/>
            </a:endParaRPr>
          </a:p>
          <a:p>
            <a:pPr lvl="1"/>
            <a:r>
              <a:rPr lang="cs-CZ" sz="2500">
                <a:latin typeface="Times New Roman"/>
                <a:ea typeface="+mn-lt"/>
                <a:cs typeface="+mn-lt"/>
              </a:rPr>
              <a:t>Pozorování divoké zvěře</a:t>
            </a:r>
          </a:p>
          <a:p>
            <a:pPr lvl="1"/>
            <a:r>
              <a:rPr lang="cs-CZ" sz="2500">
                <a:latin typeface="Times New Roman"/>
                <a:ea typeface="+mn-lt"/>
                <a:cs typeface="+mn-lt"/>
              </a:rPr>
              <a:t>Ubytování v afrických bungalovech</a:t>
            </a:r>
          </a:p>
          <a:p>
            <a:pPr lvl="1"/>
            <a:r>
              <a:rPr lang="cs-CZ" sz="2500">
                <a:latin typeface="Times New Roman"/>
                <a:ea typeface="+mn-lt"/>
                <a:cs typeface="+mn-lt"/>
              </a:rPr>
              <a:t>Strava a pitný režim na celý den</a:t>
            </a:r>
          </a:p>
          <a:p>
            <a:pPr lvl="1"/>
            <a:r>
              <a:rPr lang="cs-CZ" sz="2500">
                <a:latin typeface="Times New Roman"/>
                <a:ea typeface="+mn-lt"/>
                <a:cs typeface="+mn-lt"/>
              </a:rPr>
              <a:t>Kontaktní zoo (krmení zvířat, projížďka na velbloudech)</a:t>
            </a:r>
          </a:p>
          <a:p>
            <a:pPr lvl="1"/>
            <a:r>
              <a:rPr lang="cs-CZ" sz="2500">
                <a:latin typeface="Times New Roman"/>
                <a:ea typeface="+mn-lt"/>
                <a:cs typeface="+mn-lt"/>
              </a:rPr>
              <a:t>Koutek, hry, akce, soutěže, safari diskotéka</a:t>
            </a:r>
          </a:p>
          <a:p>
            <a:endParaRPr lang="cs-CZ" sz="2500">
              <a:latin typeface="Times New Roman"/>
              <a:cs typeface="Times New Roman"/>
            </a:endParaRP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A5E94722-3AFE-4F9C-B19F-8C2BF768C8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293186"/>
              </p:ext>
            </p:extLst>
          </p:nvPr>
        </p:nvGraphicFramePr>
        <p:xfrm>
          <a:off x="6830121" y="5324706"/>
          <a:ext cx="4549112" cy="994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0657">
                  <a:extLst>
                    <a:ext uri="{9D8B030D-6E8A-4147-A177-3AD203B41FA5}">
                      <a16:colId xmlns:a16="http://schemas.microsoft.com/office/drawing/2014/main" val="4058432802"/>
                    </a:ext>
                  </a:extLst>
                </a:gridCol>
                <a:gridCol w="2538455">
                  <a:extLst>
                    <a:ext uri="{9D8B030D-6E8A-4147-A177-3AD203B41FA5}">
                      <a16:colId xmlns:a16="http://schemas.microsoft.com/office/drawing/2014/main" val="2696115458"/>
                    </a:ext>
                  </a:extLst>
                </a:gridCol>
              </a:tblGrid>
              <a:tr h="621356">
                <a:tc>
                  <a:txBody>
                    <a:bodyPr/>
                    <a:lstStyle/>
                    <a:p>
                      <a:pPr rtl="0" fontAlgn="base"/>
                      <a:r>
                        <a:rPr lang="cs-CZ" sz="1200">
                          <a:effectLst/>
                          <a:latin typeface="Times New Roman"/>
                        </a:rPr>
                        <a:t>Cena tábora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cs-CZ" sz="1200">
                          <a:effectLst/>
                          <a:latin typeface="Times New Roman"/>
                        </a:rPr>
                        <a:t>Dítě </a:t>
                      </a:r>
                    </a:p>
                    <a:p>
                      <a:pPr rtl="0" fontAlgn="base"/>
                      <a:r>
                        <a:rPr lang="cs-CZ" sz="1200">
                          <a:effectLst/>
                          <a:latin typeface="Times New Roman"/>
                        </a:rPr>
                        <a:t>10–18 let 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522740"/>
                  </a:ext>
                </a:extLst>
              </a:tr>
              <a:tr h="372814">
                <a:tc>
                  <a:txBody>
                    <a:bodyPr/>
                    <a:lstStyle/>
                    <a:p>
                      <a:pPr rtl="0" fontAlgn="base"/>
                      <a:r>
                        <a:rPr lang="cs-CZ" sz="1200">
                          <a:effectLst/>
                          <a:latin typeface="Times New Roman"/>
                        </a:rPr>
                        <a:t>7 dní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cs-CZ" sz="1200">
                          <a:effectLst/>
                          <a:latin typeface="Times New Roman"/>
                        </a:rPr>
                        <a:t>9 000 Kč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038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0424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280745-F6D7-4E92-8431-42D656867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cs-CZ" sz="3800">
                <a:latin typeface="Times New Roman"/>
                <a:cs typeface="Times New Roman"/>
              </a:rPr>
              <a:t>DOPLŇKOVÉ SLUŽBY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29D9BB-DF42-4B33-AA82-3FC90FFE6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6343532" cy="359931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2500">
                <a:latin typeface="Times New Roman"/>
                <a:ea typeface="+mn-lt"/>
                <a:cs typeface="+mn-lt"/>
              </a:rPr>
              <a:t>projížďka na slonech a velbloudech </a:t>
            </a:r>
          </a:p>
          <a:p>
            <a:r>
              <a:rPr lang="cs-CZ" sz="2500">
                <a:latin typeface="Times New Roman"/>
                <a:ea typeface="+mn-lt"/>
                <a:cs typeface="+mn-lt"/>
              </a:rPr>
              <a:t>let balónem nad safari </a:t>
            </a:r>
          </a:p>
          <a:p>
            <a:r>
              <a:rPr lang="cs-CZ" sz="2500">
                <a:latin typeface="Times New Roman"/>
                <a:ea typeface="+mn-lt"/>
                <a:cs typeface="+mn-lt"/>
              </a:rPr>
              <a:t>mazlení s opičkami </a:t>
            </a:r>
          </a:p>
          <a:p>
            <a:r>
              <a:rPr lang="cs-CZ" sz="2500">
                <a:latin typeface="Times New Roman"/>
                <a:ea typeface="+mn-lt"/>
                <a:cs typeface="+mn-lt"/>
              </a:rPr>
              <a:t>parasailing v korunách safari </a:t>
            </a:r>
          </a:p>
          <a:p>
            <a:r>
              <a:rPr lang="cs-CZ" sz="2500">
                <a:latin typeface="Times New Roman"/>
                <a:ea typeface="+mn-lt"/>
                <a:cs typeface="+mn-lt"/>
              </a:rPr>
              <a:t>pozorování nočních živočichů </a:t>
            </a:r>
          </a:p>
          <a:p>
            <a:r>
              <a:rPr lang="cs-CZ" sz="2500">
                <a:latin typeface="Times New Roman"/>
                <a:ea typeface="+mn-lt"/>
                <a:cs typeface="+mn-lt"/>
              </a:rPr>
              <a:t>večer s domorodci </a:t>
            </a:r>
          </a:p>
          <a:p>
            <a:r>
              <a:rPr lang="cs-CZ" sz="2500">
                <a:latin typeface="Times New Roman"/>
                <a:ea typeface="+mn-lt"/>
                <a:cs typeface="+mn-lt"/>
              </a:rPr>
              <a:t>safari lanový park osoba </a:t>
            </a:r>
          </a:p>
          <a:p>
            <a:pPr marL="0" indent="0">
              <a:buNone/>
            </a:pPr>
            <a:r>
              <a:rPr lang="cs-CZ" sz="2500" b="1">
                <a:latin typeface="Times New Roman"/>
                <a:ea typeface="+mn-lt"/>
                <a:cs typeface="+mn-lt"/>
              </a:rPr>
              <a:t>Rodina – sleva 10%</a:t>
            </a:r>
          </a:p>
          <a:p>
            <a:pPr marL="0" indent="0">
              <a:buNone/>
            </a:pPr>
            <a:endParaRPr lang="cs-CZ" sz="2500">
              <a:latin typeface="Times New Roman"/>
              <a:cs typeface="Times New Roman"/>
            </a:endParaRPr>
          </a:p>
        </p:txBody>
      </p:sp>
      <p:pic>
        <p:nvPicPr>
          <p:cNvPr id="4" name="Obrázek 4" descr="Obsah obrázku text, savci&#10;&#10;Popis se vygeneroval automaticky.">
            <a:extLst>
              <a:ext uri="{FF2B5EF4-FFF2-40B4-BE49-F238E27FC236}">
                <a16:creationId xmlns:a16="http://schemas.microsoft.com/office/drawing/2014/main" id="{470A9CAE-647F-4F72-8AC9-685678388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462" y="2841602"/>
            <a:ext cx="4198182" cy="2793699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341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D0669C1-CDCE-41C7-A9AB-65D9119F8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1F80B4EE-271C-45C6-9338-555D3B0C4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FCF3DCC-E585-4F88-8F8B-4EABFEF062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1AACF4D-AF22-463C-97CE-C34F0783C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7377FA1-4AB6-4460-BEF5-F9844B005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632247" cy="1080938"/>
          </a:xfrm>
        </p:spPr>
        <p:txBody>
          <a:bodyPr>
            <a:normAutofit/>
          </a:bodyPr>
          <a:lstStyle/>
          <a:p>
            <a:r>
              <a:rPr lang="cs-CZ" sz="3800">
                <a:latin typeface="Times New Roman"/>
                <a:cs typeface="Times New Roman"/>
              </a:rPr>
              <a:t>UBYTOVÁNÍ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524329A-37E7-4025-B6E9-A97D40536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89A98D-26F2-49E2-BF69-35D8B3339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271824"/>
            <a:ext cx="5632246" cy="35993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cs-CZ" sz="2500">
                <a:latin typeface="Times New Roman"/>
                <a:ea typeface="+mn-lt"/>
                <a:cs typeface="+mn-lt"/>
              </a:rPr>
              <a:t>ubytování v afrických bungalovech </a:t>
            </a:r>
            <a:br>
              <a:rPr lang="cs-CZ" sz="2500">
                <a:latin typeface="Times New Roman"/>
                <a:ea typeface="+mn-lt"/>
                <a:cs typeface="+mn-lt"/>
              </a:rPr>
            </a:br>
            <a:r>
              <a:rPr lang="cs-CZ" sz="2500">
                <a:latin typeface="Times New Roman"/>
                <a:ea typeface="+mn-lt"/>
                <a:cs typeface="+mn-lt"/>
              </a:rPr>
              <a:t>s kapacitou až 180 lůžek</a:t>
            </a:r>
            <a:endParaRPr lang="cs-CZ"/>
          </a:p>
          <a:p>
            <a:pPr marL="342900" indent="-342900"/>
            <a:r>
              <a:rPr lang="cs-CZ" sz="2500">
                <a:latin typeface="Times New Roman"/>
                <a:cs typeface="Times New Roman"/>
              </a:rPr>
              <a:t>možnost ubytování v domě na stromě </a:t>
            </a:r>
            <a:br>
              <a:rPr lang="cs-CZ" sz="2500">
                <a:latin typeface="Times New Roman"/>
                <a:cs typeface="Times New Roman"/>
              </a:rPr>
            </a:br>
            <a:r>
              <a:rPr lang="cs-CZ" sz="2500">
                <a:latin typeface="Times New Roman"/>
                <a:cs typeface="Times New Roman"/>
              </a:rPr>
              <a:t>s výhledem na safari</a:t>
            </a:r>
          </a:p>
          <a:p>
            <a:pPr marL="342900" indent="-342900"/>
            <a:endParaRPr lang="cs-CZ" sz="2500"/>
          </a:p>
          <a:p>
            <a:pPr marL="342900" indent="-342900"/>
            <a:endParaRPr lang="cs-CZ" sz="2000"/>
          </a:p>
          <a:p>
            <a:pPr marL="342900" indent="-342900"/>
            <a:endParaRPr lang="cs-CZ" sz="2000"/>
          </a:p>
          <a:p>
            <a:pPr lvl="1"/>
            <a:endParaRPr lang="cs-CZ"/>
          </a:p>
          <a:p>
            <a:endParaRPr lang="cs-CZ" sz="2000"/>
          </a:p>
        </p:txBody>
      </p:sp>
      <p:pic>
        <p:nvPicPr>
          <p:cNvPr id="4" name="Obrázek 4" descr="Obsah obrázku tráva, strom, exteriér, obloha&#10;&#10;Popis se vygeneroval automaticky.">
            <a:extLst>
              <a:ext uri="{FF2B5EF4-FFF2-40B4-BE49-F238E27FC236}">
                <a16:creationId xmlns:a16="http://schemas.microsoft.com/office/drawing/2014/main" id="{29EF45EC-3A73-4191-B8F7-198F9FC94D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047" r="4" b="29867"/>
          <a:stretch/>
        </p:blipFill>
        <p:spPr>
          <a:xfrm>
            <a:off x="6984387" y="484632"/>
            <a:ext cx="4719805" cy="2836084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5" name="Obrázek 5" descr="Obsah obrázku exteriér, strom, obloha&#10;&#10;Popis se vygeneroval automaticky.">
            <a:extLst>
              <a:ext uri="{FF2B5EF4-FFF2-40B4-BE49-F238E27FC236}">
                <a16:creationId xmlns:a16="http://schemas.microsoft.com/office/drawing/2014/main" id="{078FA471-FB52-4A3E-901B-7D41D7BD4BC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715" r="4" b="8878"/>
          <a:stretch/>
        </p:blipFill>
        <p:spPr>
          <a:xfrm>
            <a:off x="4066483" y="3716035"/>
            <a:ext cx="4719805" cy="274353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9384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93BE068-EB49-4EE8-B342-7FF888A46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B05C9B-60E1-40F3-BB02-7DAF0B1F01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68B7A2-BF93-40C0-BC1C-1D6A581A6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760" y="1231331"/>
            <a:ext cx="8324618" cy="3557525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indent="0">
              <a:buNone/>
            </a:pPr>
            <a:r>
              <a:rPr lang="cs-CZ" sz="1600" b="1">
                <a:latin typeface="Times New Roman"/>
                <a:ea typeface="+mn-lt"/>
                <a:cs typeface="+mn-lt"/>
              </a:rPr>
              <a:t>DREAM WILD SAFARI s.r.o.</a:t>
            </a:r>
            <a:endParaRPr lang="cs-CZ" sz="1600">
              <a:latin typeface="Times New Roman"/>
              <a:cs typeface="Times New Roman"/>
            </a:endParaRPr>
          </a:p>
          <a:p>
            <a:r>
              <a:rPr lang="cs-CZ" sz="1200">
                <a:latin typeface="Times New Roman"/>
                <a:ea typeface="+mn-lt"/>
                <a:cs typeface="+mn-lt"/>
              </a:rPr>
              <a:t>U Učiliště 1379/36</a:t>
            </a:r>
            <a:endParaRPr lang="cs-CZ" sz="1200">
              <a:latin typeface="Times New Roman"/>
              <a:cs typeface="Times New Roman"/>
            </a:endParaRPr>
          </a:p>
          <a:p>
            <a:r>
              <a:rPr lang="cs-CZ" sz="1200">
                <a:latin typeface="Times New Roman"/>
                <a:ea typeface="+mn-lt"/>
                <a:cs typeface="+mn-lt"/>
              </a:rPr>
              <a:t>Čelákovice 250 88</a:t>
            </a:r>
            <a:endParaRPr lang="cs-CZ" sz="1200">
              <a:latin typeface="Times New Roman"/>
              <a:cs typeface="Times New Roman"/>
            </a:endParaRPr>
          </a:p>
          <a:p>
            <a:r>
              <a:rPr lang="cs-CZ" sz="1200" u="sng">
                <a:latin typeface="Times New Roman"/>
                <a:ea typeface="+mn-lt"/>
                <a:cs typeface="+mn-lt"/>
                <a:hlinkClick r:id="rId3"/>
              </a:rPr>
              <a:t>dreamwildsafari.ff@gmail.com</a:t>
            </a:r>
            <a:endParaRPr lang="cs-CZ" sz="1200">
              <a:latin typeface="Times New Roman"/>
              <a:cs typeface="Times New Roman"/>
            </a:endParaRPr>
          </a:p>
          <a:p>
            <a:r>
              <a:rPr lang="cs-CZ" sz="1200">
                <a:latin typeface="Times New Roman"/>
                <a:ea typeface="+mn-lt"/>
                <a:cs typeface="+mn-lt"/>
              </a:rPr>
              <a:t>FB </a:t>
            </a:r>
            <a:r>
              <a:rPr lang="cs-CZ" sz="1200" u="sng">
                <a:latin typeface="Times New Roman"/>
                <a:ea typeface="+mn-lt"/>
                <a:cs typeface="+mn-lt"/>
                <a:hlinkClick r:id="rId4"/>
              </a:rPr>
              <a:t>https://www.facebook.com/Dream-Wild-Safari</a:t>
            </a:r>
            <a:endParaRPr lang="cs-CZ" sz="1200">
              <a:latin typeface="Times New Roman"/>
              <a:cs typeface="Times New Roman"/>
            </a:endParaRPr>
          </a:p>
          <a:p>
            <a:r>
              <a:rPr lang="cs-CZ" sz="1200">
                <a:latin typeface="Times New Roman"/>
                <a:ea typeface="+mn-lt"/>
                <a:cs typeface="+mn-lt"/>
              </a:rPr>
              <a:t>TEL. +420 763 598 471</a:t>
            </a:r>
            <a:endParaRPr lang="cs-CZ" sz="1200">
              <a:latin typeface="Times New Roman"/>
              <a:cs typeface="Times New Roman"/>
            </a:endParaRPr>
          </a:p>
          <a:p>
            <a:endParaRPr lang="cs-CZ" sz="1200">
              <a:latin typeface="Times New Roman"/>
              <a:cs typeface="Times New Roman"/>
            </a:endParaRPr>
          </a:p>
          <a:p>
            <a:r>
              <a:rPr lang="cs-CZ" sz="1200" b="1">
                <a:latin typeface="Times New Roman"/>
                <a:ea typeface="+mn-lt"/>
                <a:cs typeface="+mn-lt"/>
              </a:rPr>
              <a:t>Škola:</a:t>
            </a:r>
            <a:endParaRPr lang="cs-CZ" sz="1200">
              <a:latin typeface="Times New Roman"/>
              <a:cs typeface="Times New Roman"/>
            </a:endParaRPr>
          </a:p>
          <a:p>
            <a:r>
              <a:rPr lang="cs-CZ" sz="1200">
                <a:latin typeface="Times New Roman"/>
                <a:ea typeface="+mn-lt"/>
                <a:cs typeface="+mn-lt"/>
              </a:rPr>
              <a:t>Střední odborná škola Čelákovice s.r.o.</a:t>
            </a:r>
            <a:endParaRPr lang="cs-CZ" sz="1200">
              <a:latin typeface="Times New Roman"/>
              <a:cs typeface="Times New Roman"/>
            </a:endParaRPr>
          </a:p>
          <a:p>
            <a:r>
              <a:rPr lang="cs-CZ" sz="1200">
                <a:latin typeface="Times New Roman"/>
                <a:ea typeface="+mn-lt"/>
                <a:cs typeface="+mn-lt"/>
              </a:rPr>
              <a:t>U Učiliště 1379</a:t>
            </a:r>
            <a:br>
              <a:rPr lang="cs-CZ" sz="1200">
                <a:latin typeface="Times New Roman"/>
                <a:ea typeface="+mn-lt"/>
                <a:cs typeface="+mn-lt"/>
              </a:rPr>
            </a:br>
            <a:r>
              <a:rPr lang="cs-CZ" sz="1200">
                <a:latin typeface="Times New Roman"/>
                <a:ea typeface="+mn-lt"/>
                <a:cs typeface="+mn-lt"/>
              </a:rPr>
              <a:t>Čelákovice</a:t>
            </a:r>
            <a:br>
              <a:rPr lang="cs-CZ" sz="1200">
                <a:latin typeface="Times New Roman"/>
                <a:ea typeface="+mn-lt"/>
                <a:cs typeface="+mn-lt"/>
              </a:rPr>
            </a:br>
            <a:r>
              <a:rPr lang="cs-CZ" sz="1200">
                <a:latin typeface="Times New Roman"/>
                <a:ea typeface="+mn-lt"/>
                <a:cs typeface="+mn-lt"/>
              </a:rPr>
              <a:t>250 88</a:t>
            </a:r>
            <a:endParaRPr lang="cs-CZ" sz="1200">
              <a:latin typeface="Times New Roman"/>
              <a:cs typeface="Times New Roman"/>
            </a:endParaRPr>
          </a:p>
          <a:p>
            <a:br>
              <a:rPr lang="en-US" sz="1200">
                <a:latin typeface="Times New Roman"/>
              </a:rPr>
            </a:br>
            <a:r>
              <a:rPr lang="cs-CZ" sz="1200" b="1">
                <a:latin typeface="Times New Roman"/>
                <a:ea typeface="+mn-lt"/>
                <a:cs typeface="+mn-lt"/>
              </a:rPr>
              <a:t>Email</a:t>
            </a:r>
            <a:r>
              <a:rPr lang="cs-CZ" sz="1200">
                <a:latin typeface="Times New Roman"/>
                <a:ea typeface="+mn-lt"/>
                <a:cs typeface="+mn-lt"/>
              </a:rPr>
              <a:t>: </a:t>
            </a:r>
            <a:r>
              <a:rPr lang="cs-CZ" sz="1200">
                <a:latin typeface="Times New Roman"/>
                <a:ea typeface="+mn-lt"/>
                <a:cs typeface="+mn-lt"/>
                <a:hlinkClick r:id="rId5"/>
              </a:rPr>
              <a:t>info@soscelakovice.cz</a:t>
            </a:r>
            <a:br>
              <a:rPr lang="cs-CZ" sz="1200">
                <a:latin typeface="Times New Roman"/>
                <a:ea typeface="+mn-lt"/>
                <a:cs typeface="+mn-lt"/>
              </a:rPr>
            </a:br>
            <a:r>
              <a:rPr lang="cs-CZ" sz="1200">
                <a:latin typeface="Times New Roman"/>
                <a:ea typeface="+mn-lt"/>
                <a:cs typeface="+mn-lt"/>
              </a:rPr>
              <a:t>WEB: </a:t>
            </a:r>
            <a:r>
              <a:rPr lang="cs-CZ" sz="1200" u="sng">
                <a:latin typeface="Times New Roman"/>
                <a:ea typeface="+mn-lt"/>
                <a:cs typeface="+mn-lt"/>
                <a:hlinkClick r:id="rId6"/>
              </a:rPr>
              <a:t>https://www.soscelakovice.cz/</a:t>
            </a:r>
            <a:endParaRPr lang="cs-CZ" sz="1200">
              <a:latin typeface="Times New Roman"/>
              <a:cs typeface="Times New Roman"/>
            </a:endParaRPr>
          </a:p>
          <a:p>
            <a:r>
              <a:rPr lang="cs-CZ" sz="1200" b="1">
                <a:latin typeface="Times New Roman"/>
                <a:ea typeface="+mn-lt"/>
                <a:cs typeface="+mn-lt"/>
              </a:rPr>
              <a:t>TEL:</a:t>
            </a:r>
            <a:r>
              <a:rPr lang="cs-CZ" sz="1200">
                <a:latin typeface="Times New Roman"/>
                <a:ea typeface="+mn-lt"/>
                <a:cs typeface="+mn-lt"/>
              </a:rPr>
              <a:t> +420 326 998 091</a:t>
            </a:r>
            <a:endParaRPr lang="cs-CZ" sz="1200">
              <a:latin typeface="Times New Roman"/>
            </a:endParaRPr>
          </a:p>
          <a:p>
            <a:endParaRPr lang="cs-CZ" sz="12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C94170-18D0-486D-BF90-C5D8F2465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6" y="6210130"/>
            <a:ext cx="8968085" cy="27594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F0C59B-04F6-4625-98E1-3A5809FD1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557357"/>
            <a:ext cx="8978671" cy="1660332"/>
          </a:xfrm>
          <a:prstGeom prst="rect">
            <a:avLst/>
          </a:prstGeom>
          <a:solidFill>
            <a:srgbClr val="0D0D0D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4F92A3-106C-4644-B506-76132863E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22301" y="6191468"/>
            <a:ext cx="3080285" cy="275942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D9C4DB-091C-47D0-BDA8-3375FF998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22301" y="4557357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" name="Obrázek 3" descr="Obsah obrázku text, západ slunce&#10;&#10;Popis se vygeneroval automaticky.">
            <a:extLst>
              <a:ext uri="{FF2B5EF4-FFF2-40B4-BE49-F238E27FC236}">
                <a16:creationId xmlns:a16="http://schemas.microsoft.com/office/drawing/2014/main" id="{6FD79B63-3756-47E9-8913-331830A7E1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21954" y="4662308"/>
            <a:ext cx="1451518" cy="145151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AC455EB-7A18-4AEA-8530-70BEEE1B8FDC}"/>
              </a:ext>
            </a:extLst>
          </p:cNvPr>
          <p:cNvSpPr txBox="1"/>
          <p:nvPr/>
        </p:nvSpPr>
        <p:spPr>
          <a:xfrm>
            <a:off x="165178" y="6326227"/>
            <a:ext cx="661824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>
                <a:latin typeface="Times New Roman"/>
                <a:cs typeface="Times New Roman"/>
              </a:rPr>
              <a:t>Zpracovali: Balunová Terezie, Jirků Anna, </a:t>
            </a:r>
            <a:r>
              <a:rPr lang="cs-CZ" err="1">
                <a:latin typeface="Times New Roman"/>
                <a:cs typeface="Times New Roman"/>
              </a:rPr>
              <a:t>Kudějová</a:t>
            </a:r>
            <a:r>
              <a:rPr lang="cs-CZ">
                <a:latin typeface="Times New Roman"/>
                <a:cs typeface="Times New Roman"/>
              </a:rPr>
              <a:t> Viktorie </a:t>
            </a:r>
          </a:p>
        </p:txBody>
      </p:sp>
    </p:spTree>
    <p:extLst>
      <p:ext uri="{BB962C8B-B14F-4D97-AF65-F5344CB8AC3E}">
        <p14:creationId xmlns:p14="http://schemas.microsoft.com/office/powerpoint/2010/main" val="1806584912"/>
      </p:ext>
    </p:extLst>
  </p:cSld>
  <p:clrMapOvr>
    <a:masterClrMapping/>
  </p:clrMapOvr>
</p:sld>
</file>

<file path=ppt/theme/theme1.xml><?xml version="1.0" encoding="utf-8"?>
<a:theme xmlns:a="http://schemas.openxmlformats.org/drawingml/2006/main" name="TM04033917[[fn=Berlin]]_novariants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04033917[[fn=Berlin]]_novariants" id="{309C13C0-3BE0-4E8F-8916-1D5516B3B5DD}" vid="{18E1BE87-7240-45DF-8788-3CAEB7F17AB1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TM00001032</Template>
  <TotalTime>0</TotalTime>
  <Words>484</Words>
  <Application>Microsoft Office PowerPoint</Application>
  <PresentationFormat>Širokoúhlá obrazovka</PresentationFormat>
  <Paragraphs>98</Paragraphs>
  <Slides>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6" baseType="lpstr">
      <vt:lpstr>Arabic Typesetting</vt:lpstr>
      <vt:lpstr>Arial</vt:lpstr>
      <vt:lpstr>Calibri</vt:lpstr>
      <vt:lpstr>Calibri Light</vt:lpstr>
      <vt:lpstr>Times New Roman</vt:lpstr>
      <vt:lpstr>Trebuchet MS</vt:lpstr>
      <vt:lpstr>TM04033917[[fn=Berlin]]_novariants</vt:lpstr>
      <vt:lpstr>DREAM WILD SAFARI</vt:lpstr>
      <vt:lpstr>KDO JSME ? </vt:lpstr>
      <vt:lpstr>CO POSKYTUJEME ?</vt:lpstr>
      <vt:lpstr>CO POSKYTUJEME ? </vt:lpstr>
      <vt:lpstr>CO POSKYTUJEME ?</vt:lpstr>
      <vt:lpstr>CO POSKYTUJEME ?</vt:lpstr>
      <vt:lpstr>DOPLŇKOVÉ SLUŽBY</vt:lpstr>
      <vt:lpstr>UBYTOVÁNÍ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Maxa</dc:creator>
  <cp:lastModifiedBy>Radek Maxa</cp:lastModifiedBy>
  <cp:revision>4</cp:revision>
  <dcterms:created xsi:type="dcterms:W3CDTF">2021-11-19T13:02:31Z</dcterms:created>
  <dcterms:modified xsi:type="dcterms:W3CDTF">2021-11-28T19:37:39Z</dcterms:modified>
</cp:coreProperties>
</file>