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sldIdLst>
    <p:sldId id="256" r:id="rId5"/>
    <p:sldId id="257" r:id="rId6"/>
    <p:sldId id="262" r:id="rId7"/>
    <p:sldId id="263" r:id="rId8"/>
    <p:sldId id="258" r:id="rId9"/>
    <p:sldId id="261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441"/>
    <a:srgbClr val="FFB4D0"/>
    <a:srgbClr val="6C008A"/>
    <a:srgbClr val="FD9EC3"/>
    <a:srgbClr val="E74127"/>
    <a:srgbClr val="FC9AC1"/>
    <a:srgbClr val="E64026"/>
    <a:srgbClr val="FFA2C4"/>
    <a:srgbClr val="FFAAC9"/>
    <a:srgbClr val="FFA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FEB8CF-A198-4B15-AB5F-3457E5D6A402}" v="14" dt="2021-11-24T20:03:01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2442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95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60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5122" name="Picture 2" descr="Christmas Candy Vector | Free SVG">
            <a:extLst>
              <a:ext uri="{FF2B5EF4-FFF2-40B4-BE49-F238E27FC236}">
                <a16:creationId xmlns:a16="http://schemas.microsoft.com/office/drawing/2014/main" id="{568B5244-8152-4192-8495-F1D4E0940E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281" flipH="1">
            <a:off x="-1129789" y="64824"/>
            <a:ext cx="351208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2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23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35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931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43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78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71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78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F4E8172-B5C3-4F7C-9BBB-3C079983C0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348839" cy="70249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214C7-E7CF-4CD7-A46E-C393F1CAD710}" type="datetimeFigureOut">
              <a:rPr lang="cs-CZ" smtClean="0"/>
              <a:t>01.12.2021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5A0D3-F5DF-49AB-88E3-1587FF11F5E9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8FD52E3-7321-472D-A1A7-4570B54D14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5047">
            <a:off x="6217411" y="2571756"/>
            <a:ext cx="62293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600" u="none" kern="1200">
          <a:solidFill>
            <a:schemeClr val="accent6">
              <a:lumMod val="50000"/>
            </a:schemeClr>
          </a:solidFill>
          <a:latin typeface="Caveat" panose="00000500000000000000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accent6">
              <a:lumMod val="50000"/>
            </a:schemeClr>
          </a:solidFill>
          <a:latin typeface="Caveat" panose="00000500000000000000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accent6">
              <a:lumMod val="50000"/>
            </a:schemeClr>
          </a:solidFill>
          <a:latin typeface="Caveat" panose="00000500000000000000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accent6">
              <a:lumMod val="50000"/>
            </a:schemeClr>
          </a:solidFill>
          <a:latin typeface="Caveat" panose="00000500000000000000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accent6">
              <a:lumMod val="50000"/>
            </a:schemeClr>
          </a:solidFill>
          <a:latin typeface="Caveat" panose="00000500000000000000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accent6">
              <a:lumMod val="50000"/>
            </a:schemeClr>
          </a:solidFill>
          <a:latin typeface="Caveat" panose="00000500000000000000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>
            <a:extLst>
              <a:ext uri="{FF2B5EF4-FFF2-40B4-BE49-F238E27FC236}">
                <a16:creationId xmlns:a16="http://schemas.microsoft.com/office/drawing/2014/main" id="{57340F8C-7FFE-4A6E-BA38-D38ADBC4EE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348839" cy="7605486"/>
          </a:xfrm>
          <a:prstGeom prst="rect">
            <a:avLst/>
          </a:prstGeom>
        </p:spPr>
      </p:pic>
      <p:pic>
        <p:nvPicPr>
          <p:cNvPr id="1026" name="Picture 2" descr="Candy Food Sweets - Free vector graphic on Pixabay">
            <a:extLst>
              <a:ext uri="{FF2B5EF4-FFF2-40B4-BE49-F238E27FC236}">
                <a16:creationId xmlns:a16="http://schemas.microsoft.com/office/drawing/2014/main" id="{DC7930E8-7334-4576-B429-BD5BE7F9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802" y="282809"/>
            <a:ext cx="2652187" cy="26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dy Wrapper Striped - Free vector graphic on Pixabay">
            <a:extLst>
              <a:ext uri="{FF2B5EF4-FFF2-40B4-BE49-F238E27FC236}">
                <a16:creationId xmlns:a16="http://schemas.microsoft.com/office/drawing/2014/main" id="{6B74FFDB-065D-4C90-AAED-442E38A7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830" flipH="1">
            <a:off x="487257" y="675724"/>
            <a:ext cx="2781891" cy="20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dy Vector Icon | Download Premium Website Icons">
            <a:extLst>
              <a:ext uri="{FF2B5EF4-FFF2-40B4-BE49-F238E27FC236}">
                <a16:creationId xmlns:a16="http://schemas.microsoft.com/office/drawing/2014/main" id="{5107A0B4-9F3F-4774-BE57-39EB627F3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98" y="520224"/>
            <a:ext cx="1850576" cy="18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dy free vector icons designed by Freepik | Candy icon, Vector free,  Vector icon design">
            <a:extLst>
              <a:ext uri="{FF2B5EF4-FFF2-40B4-BE49-F238E27FC236}">
                <a16:creationId xmlns:a16="http://schemas.microsoft.com/office/drawing/2014/main" id="{1B59CA2C-8B51-4B62-80BB-C2715396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1017">
            <a:off x="4257658" y="2999409"/>
            <a:ext cx="1321107" cy="132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0" descr="Lollipop Vector SVG Icon (42) - SVG Repo">
            <a:extLst>
              <a:ext uri="{FF2B5EF4-FFF2-40B4-BE49-F238E27FC236}">
                <a16:creationId xmlns:a16="http://schemas.microsoft.com/office/drawing/2014/main" id="{044B9C60-EE0D-43E8-B4C7-CE57C15DC0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7" name="AutoShape 12" descr="Lollipop Vector SVG Icon (42) - SVG Repo">
            <a:extLst>
              <a:ext uri="{FF2B5EF4-FFF2-40B4-BE49-F238E27FC236}">
                <a16:creationId xmlns:a16="http://schemas.microsoft.com/office/drawing/2014/main" id="{85EB5B40-0D03-473C-985E-BC22259368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8" name="AutoShape 14" descr="Lollipop Vector SVG Icon (42) - SVG Repo">
            <a:extLst>
              <a:ext uri="{FF2B5EF4-FFF2-40B4-BE49-F238E27FC236}">
                <a16:creationId xmlns:a16="http://schemas.microsoft.com/office/drawing/2014/main" id="{CC24FCA6-D625-4060-A7BD-7141A1D95F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1042" name="Picture 18" descr="Lollipop PNG Icon">
            <a:extLst>
              <a:ext uri="{FF2B5EF4-FFF2-40B4-BE49-F238E27FC236}">
                <a16:creationId xmlns:a16="http://schemas.microsoft.com/office/drawing/2014/main" id="{57D0FF54-59D5-4FF8-AD33-4C7F5945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528">
            <a:off x="5870089" y="348200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0CE281C-1970-4F5E-A35B-4091D68F5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802">
            <a:off x="7128082" y="2573999"/>
            <a:ext cx="2536754" cy="253675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747E937-9ACE-4F5C-B254-E3208661F15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363">
            <a:off x="2221542" y="3842234"/>
            <a:ext cx="1679025" cy="167850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2DBD041-E89A-487A-B93C-C4A4B15F7244}"/>
              </a:ext>
            </a:extLst>
          </p:cNvPr>
          <p:cNvSpPr txBox="1"/>
          <p:nvPr/>
        </p:nvSpPr>
        <p:spPr>
          <a:xfrm>
            <a:off x="2632904" y="454196"/>
            <a:ext cx="7258535" cy="1469356"/>
          </a:xfrm>
          <a:prstGeom prst="rect">
            <a:avLst/>
          </a:prstGeom>
          <a:solidFill>
            <a:srgbClr val="FFA2C4">
              <a:alpha val="77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8800" b="1" dirty="0">
                <a:solidFill>
                  <a:srgbClr val="E74127"/>
                </a:solidFill>
                <a:latin typeface="Caveat" panose="00000500000000000000"/>
              </a:rPr>
              <a:t>	Cukerka,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DC78255-160E-4DEA-8137-B85286E7AA79}"/>
              </a:ext>
            </a:extLst>
          </p:cNvPr>
          <p:cNvSpPr txBox="1"/>
          <p:nvPr/>
        </p:nvSpPr>
        <p:spPr>
          <a:xfrm>
            <a:off x="7314417" y="818273"/>
            <a:ext cx="1922968" cy="12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rgbClr val="E74127"/>
                </a:solidFill>
                <a:latin typeface="Caveat" panose="00000500000000000000"/>
              </a:rPr>
              <a:t>s. r. o.</a:t>
            </a:r>
          </a:p>
          <a:p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2CE912C-3329-45A4-A920-3C54D59C115D}"/>
              </a:ext>
            </a:extLst>
          </p:cNvPr>
          <p:cNvSpPr txBox="1"/>
          <p:nvPr/>
        </p:nvSpPr>
        <p:spPr>
          <a:xfrm>
            <a:off x="2224952" y="440002"/>
            <a:ext cx="7162092" cy="143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solidFill>
                  <a:srgbClr val="E27441"/>
                </a:solidFill>
                <a:latin typeface="Caveat" panose="00000500000000000000"/>
              </a:rPr>
              <a:t>Cukerka,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4A8A233-AE65-4B49-A4E7-4A8F9CBF7FD9}"/>
              </a:ext>
            </a:extLst>
          </p:cNvPr>
          <p:cNvSpPr txBox="1"/>
          <p:nvPr/>
        </p:nvSpPr>
        <p:spPr>
          <a:xfrm>
            <a:off x="7366608" y="812408"/>
            <a:ext cx="2197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rgbClr val="E27441"/>
                </a:solidFill>
                <a:latin typeface="Caveat" panose="00000500000000000000"/>
              </a:rPr>
              <a:t>s. r. 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86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AE30A51-4C4B-460C-AC99-7D5AFF42AFE3}"/>
              </a:ext>
            </a:extLst>
          </p:cNvPr>
          <p:cNvSpPr txBox="1"/>
          <p:nvPr/>
        </p:nvSpPr>
        <p:spPr>
          <a:xfrm>
            <a:off x="959666" y="1541721"/>
            <a:ext cx="10515600" cy="4680641"/>
          </a:xfrm>
          <a:prstGeom prst="rect">
            <a:avLst/>
          </a:prstGeom>
          <a:solidFill>
            <a:srgbClr val="FEAEC9">
              <a:alpha val="77000"/>
            </a:srgbClr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8D0EA-7E5A-46D6-9972-4D3AF520A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205" y="2302954"/>
            <a:ext cx="10515600" cy="3056693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E74127"/>
                </a:solidFill>
              </a:rPr>
              <a:t>byla založena 1.9.2021</a:t>
            </a:r>
          </a:p>
          <a:p>
            <a:r>
              <a:rPr lang="cs-CZ" dirty="0">
                <a:solidFill>
                  <a:srgbClr val="E74127"/>
                </a:solidFill>
              </a:rPr>
              <a:t>zabývá se prodejem bonbónů</a:t>
            </a:r>
          </a:p>
          <a:p>
            <a:r>
              <a:rPr lang="cs-CZ" dirty="0">
                <a:solidFill>
                  <a:srgbClr val="E74127"/>
                </a:solidFill>
              </a:rPr>
              <a:t>řídíme ji jako reálnou</a:t>
            </a:r>
          </a:p>
          <a:p>
            <a:r>
              <a:rPr lang="cs-CZ" dirty="0">
                <a:solidFill>
                  <a:srgbClr val="E74127"/>
                </a:solidFill>
              </a:rPr>
              <a:t>studujeme obor Informační technologie</a:t>
            </a:r>
          </a:p>
          <a:p>
            <a:endParaRPr lang="cs-CZ" dirty="0">
              <a:solidFill>
                <a:srgbClr val="E74127"/>
              </a:solidFill>
            </a:endParaRP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72C5F08-C858-444B-A4E3-C14583F9296D}"/>
              </a:ext>
            </a:extLst>
          </p:cNvPr>
          <p:cNvSpPr txBox="1"/>
          <p:nvPr/>
        </p:nvSpPr>
        <p:spPr>
          <a:xfrm>
            <a:off x="959667" y="538721"/>
            <a:ext cx="10515599" cy="1000274"/>
          </a:xfrm>
          <a:prstGeom prst="rect">
            <a:avLst/>
          </a:prstGeom>
          <a:solidFill>
            <a:srgbClr val="FFAAC9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5900" b="1" dirty="0">
                <a:solidFill>
                  <a:srgbClr val="E74127"/>
                </a:solidFill>
                <a:latin typeface="Caveat" panose="00000500000000000000"/>
              </a:rPr>
              <a:t>O naší firmě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C393950-2449-45C9-B955-870631CDBF6D}"/>
              </a:ext>
            </a:extLst>
          </p:cNvPr>
          <p:cNvSpPr txBox="1"/>
          <p:nvPr/>
        </p:nvSpPr>
        <p:spPr>
          <a:xfrm>
            <a:off x="1014912" y="543114"/>
            <a:ext cx="1051559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900" b="1" dirty="0">
                <a:solidFill>
                  <a:srgbClr val="E27441"/>
                </a:solidFill>
                <a:latin typeface="Caveat" panose="00000500000000000000"/>
              </a:rPr>
              <a:t>O naší firmě</a:t>
            </a:r>
          </a:p>
        </p:txBody>
      </p:sp>
    </p:spTree>
    <p:extLst>
      <p:ext uri="{BB962C8B-B14F-4D97-AF65-F5344CB8AC3E}">
        <p14:creationId xmlns:p14="http://schemas.microsoft.com/office/powerpoint/2010/main" val="200194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8F9AF-A042-45C8-8725-D1BAB9A15F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C9AC1">
              <a:alpha val="77000"/>
            </a:srgbClr>
          </a:solidFill>
        </p:spPr>
        <p:txBody>
          <a:bodyPr/>
          <a:lstStyle/>
          <a:p>
            <a:r>
              <a:rPr lang="cs-CZ" dirty="0">
                <a:solidFill>
                  <a:srgbClr val="E64026"/>
                </a:solidFill>
              </a:rPr>
              <a:t>Nabídka produktů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413D305-63EA-418E-A01B-158E35BFBF4F}"/>
              </a:ext>
            </a:extLst>
          </p:cNvPr>
          <p:cNvSpPr txBox="1">
            <a:spLocks/>
          </p:cNvSpPr>
          <p:nvPr/>
        </p:nvSpPr>
        <p:spPr>
          <a:xfrm>
            <a:off x="866481" y="3839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u="none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E27441"/>
                </a:solidFill>
              </a:rPr>
              <a:t>Nabídka produktů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03E6DECD-965F-46FC-80BB-B8216451D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81" y="1728394"/>
            <a:ext cx="10515600" cy="4351338"/>
          </a:xfrm>
          <a:solidFill>
            <a:srgbClr val="FD9EC3">
              <a:alpha val="77000"/>
            </a:srgbClr>
          </a:solidFill>
        </p:spPr>
        <p:txBody>
          <a:bodyPr/>
          <a:lstStyle/>
          <a:p>
            <a:r>
              <a:rPr lang="cs-CZ" dirty="0" err="1"/>
              <a:t>nmkljkl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A7069AB4-A539-4F90-84E1-B8C9DA8882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857" y="1709541"/>
            <a:ext cx="5198376" cy="435133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50F3D36-45DE-4A66-97CD-4CDDBE9FD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481" y="1728394"/>
            <a:ext cx="50314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3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8F9AF-A042-45C8-8725-D1BAB9A15F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C9AC1">
              <a:alpha val="77000"/>
            </a:srgbClr>
          </a:solidFill>
        </p:spPr>
        <p:txBody>
          <a:bodyPr/>
          <a:lstStyle/>
          <a:p>
            <a:r>
              <a:rPr lang="cs-CZ" dirty="0">
                <a:solidFill>
                  <a:srgbClr val="E64026"/>
                </a:solidFill>
              </a:rPr>
              <a:t>Nabídka produktů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413D305-63EA-418E-A01B-158E35BFBF4F}"/>
              </a:ext>
            </a:extLst>
          </p:cNvPr>
          <p:cNvSpPr txBox="1">
            <a:spLocks/>
          </p:cNvSpPr>
          <p:nvPr/>
        </p:nvSpPr>
        <p:spPr>
          <a:xfrm>
            <a:off x="866481" y="3839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u="none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E27441"/>
                </a:solidFill>
              </a:rPr>
              <a:t>Nabídka produktů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03E6DECD-965F-46FC-80BB-B8216451D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81" y="1728394"/>
            <a:ext cx="10515600" cy="4351338"/>
          </a:xfrm>
          <a:solidFill>
            <a:srgbClr val="FD9EC3">
              <a:alpha val="77000"/>
            </a:srgbClr>
          </a:solidFill>
        </p:spPr>
        <p:txBody>
          <a:bodyPr/>
          <a:lstStyle/>
          <a:p>
            <a:r>
              <a:rPr lang="cs-CZ" dirty="0" err="1"/>
              <a:t>nmkljkl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80FF45-0E9D-427A-B0D2-69F6D5317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576" y="1747671"/>
            <a:ext cx="4735702" cy="4352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31916E-FB1B-4400-B48D-1F1EA957E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278" y="1708055"/>
            <a:ext cx="4996084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6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3D1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ED665-9C10-41B0-BDC0-F070329F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475"/>
            <a:ext cx="10515600" cy="1325563"/>
          </a:xfrm>
          <a:solidFill>
            <a:srgbClr val="FFB3D1">
              <a:alpha val="77000"/>
            </a:srgbClr>
          </a:solidFill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>
                <a:solidFill>
                  <a:srgbClr val="E74127"/>
                </a:solidFill>
              </a:rPr>
              <a:t>Struktura firmy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2F46B4-608F-4EAD-BA48-E8ADA3CC8C2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B3D1">
              <a:alpha val="77000"/>
            </a:srgbClr>
          </a:solidFill>
        </p:spPr>
        <p:txBody>
          <a:bodyPr>
            <a:normAutofit/>
          </a:bodyPr>
          <a:lstStyle/>
          <a:p>
            <a:pPr lvl="1"/>
            <a:r>
              <a:rPr lang="cs-CZ" sz="3200" dirty="0">
                <a:solidFill>
                  <a:srgbClr val="E74127"/>
                </a:solidFill>
              </a:rPr>
              <a:t>Ředitel – Petr Fous</a:t>
            </a:r>
          </a:p>
          <a:p>
            <a:pPr lvl="1"/>
            <a:r>
              <a:rPr lang="cs-CZ" sz="3200" dirty="0">
                <a:solidFill>
                  <a:srgbClr val="E74127"/>
                </a:solidFill>
              </a:rPr>
              <a:t>Zástupce ředitele – Yaroslav Hryhorchak</a:t>
            </a:r>
          </a:p>
          <a:p>
            <a:pPr lvl="1"/>
            <a:r>
              <a:rPr lang="cs-CZ" sz="3200" dirty="0">
                <a:solidFill>
                  <a:srgbClr val="E74127"/>
                </a:solidFill>
              </a:rPr>
              <a:t>Všeobecná účetní a personalistka – Sandra Nekolová</a:t>
            </a:r>
          </a:p>
          <a:p>
            <a:pPr lvl="1"/>
            <a:r>
              <a:rPr lang="cs-CZ" sz="3200" dirty="0">
                <a:solidFill>
                  <a:srgbClr val="E74127"/>
                </a:solidFill>
              </a:rPr>
              <a:t>Marketing manager – Patrik Panský</a:t>
            </a:r>
          </a:p>
          <a:p>
            <a:pPr lvl="1"/>
            <a:r>
              <a:rPr lang="cs-CZ" sz="3200" dirty="0">
                <a:solidFill>
                  <a:srgbClr val="E74127"/>
                </a:solidFill>
              </a:rPr>
              <a:t>Právní managerka – Petra Váchová</a:t>
            </a:r>
          </a:p>
          <a:p>
            <a:pPr lvl="1"/>
            <a:r>
              <a:rPr lang="cs-CZ" sz="3200" dirty="0">
                <a:solidFill>
                  <a:srgbClr val="E74127"/>
                </a:solidFill>
              </a:rPr>
              <a:t>IT grafik – Dominik Klouda </a:t>
            </a:r>
          </a:p>
          <a:p>
            <a:pPr lvl="1"/>
            <a:r>
              <a:rPr lang="cs-CZ" sz="3200" dirty="0">
                <a:solidFill>
                  <a:srgbClr val="E74127"/>
                </a:solidFill>
              </a:rPr>
              <a:t>Asistent ředitele – Petr Nikodým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3F79B0D-8A9A-4DB7-93A5-8FE5FB17A1C3}"/>
              </a:ext>
            </a:extLst>
          </p:cNvPr>
          <p:cNvSpPr txBox="1"/>
          <p:nvPr/>
        </p:nvSpPr>
        <p:spPr>
          <a:xfrm>
            <a:off x="875356" y="635772"/>
            <a:ext cx="10515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900" dirty="0">
                <a:solidFill>
                  <a:srgbClr val="E27441"/>
                </a:solidFill>
                <a:latin typeface="Caveat" panose="00000500000000000000" pitchFamily="2" charset="-18"/>
                <a:ea typeface="+mj-ea"/>
                <a:cs typeface="+mj-cs"/>
              </a:rPr>
              <a:t>Struktura firmy</a:t>
            </a:r>
            <a:br>
              <a:rPr lang="cs-CZ" dirty="0"/>
            </a:br>
            <a:endParaRPr lang="cs-CZ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94C0C8F1-DC78-4A2E-BF7E-11524872F897}"/>
              </a:ext>
            </a:extLst>
          </p:cNvPr>
          <p:cNvSpPr txBox="1">
            <a:spLocks/>
          </p:cNvSpPr>
          <p:nvPr/>
        </p:nvSpPr>
        <p:spPr>
          <a:xfrm>
            <a:off x="876300" y="1825625"/>
            <a:ext cx="10515600" cy="4351338"/>
          </a:xfrm>
          <a:prstGeom prst="rect">
            <a:avLst/>
          </a:prstGeom>
          <a:solidFill>
            <a:srgbClr val="FFB3D1">
              <a:alpha val="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sz="3200" dirty="0">
                <a:solidFill>
                  <a:srgbClr val="E27441"/>
                </a:solidFill>
              </a:rPr>
              <a:t>Ředitel – Petr Fous</a:t>
            </a:r>
          </a:p>
          <a:p>
            <a:pPr lvl="1"/>
            <a:r>
              <a:rPr lang="cs-CZ" sz="3200" dirty="0">
                <a:solidFill>
                  <a:srgbClr val="E27441"/>
                </a:solidFill>
              </a:rPr>
              <a:t>Zástupce ředitele – Yaroslav Hryhorchak</a:t>
            </a:r>
          </a:p>
          <a:p>
            <a:pPr lvl="1"/>
            <a:r>
              <a:rPr lang="cs-CZ" sz="3200" dirty="0">
                <a:solidFill>
                  <a:srgbClr val="E27441"/>
                </a:solidFill>
              </a:rPr>
              <a:t>Všeobecná účetní a personalistka – Sandra Nekolová</a:t>
            </a:r>
          </a:p>
          <a:p>
            <a:pPr lvl="1"/>
            <a:r>
              <a:rPr lang="cs-CZ" sz="3200" dirty="0">
                <a:solidFill>
                  <a:srgbClr val="E27441"/>
                </a:solidFill>
              </a:rPr>
              <a:t>Marketing manager – Patrik Panský</a:t>
            </a:r>
          </a:p>
          <a:p>
            <a:pPr lvl="1"/>
            <a:r>
              <a:rPr lang="cs-CZ" sz="3200" dirty="0">
                <a:solidFill>
                  <a:srgbClr val="E27441"/>
                </a:solidFill>
              </a:rPr>
              <a:t>Právní managerka – Petra Váchová</a:t>
            </a:r>
          </a:p>
          <a:p>
            <a:pPr lvl="1"/>
            <a:r>
              <a:rPr lang="cs-CZ" sz="3200" dirty="0">
                <a:solidFill>
                  <a:srgbClr val="E27441"/>
                </a:solidFill>
              </a:rPr>
              <a:t>IT grafik – Dominik Klouda </a:t>
            </a:r>
          </a:p>
          <a:p>
            <a:pPr lvl="1"/>
            <a:r>
              <a:rPr lang="cs-CZ" sz="3200" dirty="0">
                <a:solidFill>
                  <a:srgbClr val="E27441"/>
                </a:solidFill>
              </a:rPr>
              <a:t>Asistent ředitele – Petr Nikodým</a:t>
            </a:r>
          </a:p>
        </p:txBody>
      </p:sp>
    </p:spTree>
    <p:extLst>
      <p:ext uri="{BB962C8B-B14F-4D97-AF65-F5344CB8AC3E}">
        <p14:creationId xmlns:p14="http://schemas.microsoft.com/office/powerpoint/2010/main" val="407429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54842F3-6DF5-4432-999C-092924EC8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70" y="708434"/>
            <a:ext cx="12131860" cy="58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2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C1398-C410-4562-958E-266AF8F6B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66" y="1859828"/>
            <a:ext cx="10718869" cy="1301041"/>
          </a:xfrm>
          <a:solidFill>
            <a:srgbClr val="FFAAC9">
              <a:alpha val="77000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sz="8000" b="1" dirty="0">
                <a:solidFill>
                  <a:srgbClr val="E74127"/>
                </a:solidFill>
              </a:rPr>
              <a:t>Oslaďte si s námi život </a:t>
            </a:r>
          </a:p>
          <a:p>
            <a:pPr marL="0" indent="0">
              <a:buNone/>
            </a:pPr>
            <a:endParaRPr lang="cs-CZ" sz="8000" b="1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ED2F62E9-818A-4B1A-91C2-4FDBC44647AF}"/>
              </a:ext>
            </a:extLst>
          </p:cNvPr>
          <p:cNvSpPr txBox="1">
            <a:spLocks/>
          </p:cNvSpPr>
          <p:nvPr/>
        </p:nvSpPr>
        <p:spPr>
          <a:xfrm>
            <a:off x="736566" y="6475370"/>
            <a:ext cx="10718869" cy="382630"/>
          </a:xfrm>
          <a:prstGeom prst="rect">
            <a:avLst/>
          </a:prstGeom>
          <a:solidFill>
            <a:srgbClr val="FFB4D0">
              <a:alpha val="77000"/>
            </a:srgb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rgbClr val="6C008A"/>
                </a:solidFill>
              </a:rPr>
              <a:t>Ministerstvo zdravotnictví upozorňuje, že nadměrná konzumace cukru způsobuje zdravotní problémy.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E88EE8E-6064-4EE8-8730-9C0BD1A20AF2}"/>
              </a:ext>
            </a:extLst>
          </p:cNvPr>
          <p:cNvSpPr txBox="1">
            <a:spLocks/>
          </p:cNvSpPr>
          <p:nvPr/>
        </p:nvSpPr>
        <p:spPr>
          <a:xfrm>
            <a:off x="787368" y="1867088"/>
            <a:ext cx="10718869" cy="13010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6">
                    <a:lumMod val="50000"/>
                  </a:schemeClr>
                </a:solidFill>
                <a:latin typeface="Caveat" panose="00000500000000000000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8000" b="1" dirty="0">
                <a:solidFill>
                  <a:srgbClr val="E27441"/>
                </a:solidFill>
              </a:rPr>
              <a:t>Oslaďte si s námi život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8000" b="1" dirty="0">
              <a:solidFill>
                <a:srgbClr val="E274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00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lastní 2">
      <a:dk1>
        <a:sysClr val="windowText" lastClr="000000"/>
      </a:dk1>
      <a:lt1>
        <a:srgbClr val="ED7554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981B36375FCE4EB253E7007C26F798" ma:contentTypeVersion="9" ma:contentTypeDescription="Vytvoří nový dokument" ma:contentTypeScope="" ma:versionID="cce7fff9a99b1dd0a82155e3d93cdb0b">
  <xsd:schema xmlns:xsd="http://www.w3.org/2001/XMLSchema" xmlns:xs="http://www.w3.org/2001/XMLSchema" xmlns:p="http://schemas.microsoft.com/office/2006/metadata/properties" xmlns:ns2="068b85b5-446f-4c91-9d1f-d8a110fbcbbc" xmlns:ns3="f554a9a9-23b7-4f1b-8edf-3e46275860f0" targetNamespace="http://schemas.microsoft.com/office/2006/metadata/properties" ma:root="true" ma:fieldsID="0ba41cbf8545a23fe8faae3378e4df56" ns2:_="" ns3:_="">
    <xsd:import namespace="068b85b5-446f-4c91-9d1f-d8a110fbcbbc"/>
    <xsd:import namespace="f554a9a9-23b7-4f1b-8edf-3e46275860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b85b5-446f-4c91-9d1f-d8a110fbcb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4a9a9-23b7-4f1b-8edf-3e46275860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29DE86-92BD-4119-BC48-96B42E0EC2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06D362-B35F-4302-A42C-FD75A2A58297}">
  <ds:schemaRefs>
    <ds:schemaRef ds:uri="http://purl.org/dc/dcmitype/"/>
    <ds:schemaRef ds:uri="f554a9a9-23b7-4f1b-8edf-3e46275860f0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068b85b5-446f-4c91-9d1f-d8a110fbcbbc"/>
  </ds:schemaRefs>
</ds:datastoreItem>
</file>

<file path=customXml/itemProps3.xml><?xml version="1.0" encoding="utf-8"?>
<ds:datastoreItem xmlns:ds="http://schemas.openxmlformats.org/officeDocument/2006/customXml" ds:itemID="{F70738EC-D100-4AE3-8055-01F26F8E22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8b85b5-446f-4c91-9d1f-d8a110fbcbbc"/>
    <ds:schemaRef ds:uri="f554a9a9-23b7-4f1b-8edf-3e46275860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</TotalTime>
  <Words>149</Words>
  <Application>Microsoft Office PowerPoint</Application>
  <PresentationFormat>Širokoúhlá obrazovka</PresentationFormat>
  <Paragraphs>35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Caveat</vt:lpstr>
      <vt:lpstr>Office Theme</vt:lpstr>
      <vt:lpstr>Prezentace aplikace PowerPoint</vt:lpstr>
      <vt:lpstr>Prezentace aplikace PowerPoint</vt:lpstr>
      <vt:lpstr>Nabídka produktů</vt:lpstr>
      <vt:lpstr>Nabídka produktů</vt:lpstr>
      <vt:lpstr> Struktura firmy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Dominik Klouda</dc:creator>
  <cp:lastModifiedBy>Radek Maxa</cp:lastModifiedBy>
  <cp:revision>33</cp:revision>
  <dcterms:created xsi:type="dcterms:W3CDTF">2021-11-17T14:43:17Z</dcterms:created>
  <dcterms:modified xsi:type="dcterms:W3CDTF">2021-12-01T14:55:42Z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0x0101000D981B36375FCE4EB253E7007C26F798</vt:lpwstr>
  </property>
</Properties>
</file>