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3" r:id="rId5"/>
  </p:sldMasterIdLst>
  <p:notesMasterIdLst>
    <p:notesMasterId r:id="rId13"/>
  </p:notesMasterIdLst>
  <p:sldIdLst>
    <p:sldId id="443" r:id="rId6"/>
    <p:sldId id="597" r:id="rId7"/>
    <p:sldId id="412" r:id="rId8"/>
    <p:sldId id="266" r:id="rId9"/>
    <p:sldId id="453" r:id="rId10"/>
    <p:sldId id="595" r:id="rId11"/>
    <p:sldId id="44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1C39"/>
    <a:srgbClr val="154585"/>
    <a:srgbClr val="03438A"/>
    <a:srgbClr val="941100"/>
    <a:srgbClr val="F51B3A"/>
    <a:srgbClr val="4F8F01"/>
    <a:srgbClr val="D0D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57" autoAdjust="0"/>
  </p:normalViewPr>
  <p:slideViewPr>
    <p:cSldViewPr snapToGrid="0" snapToObjects="1">
      <p:cViewPr varScale="1">
        <p:scale>
          <a:sx n="75" d="100"/>
          <a:sy n="75" d="100"/>
        </p:scale>
        <p:origin x="32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A378A-5D25-C848-8BC7-7917871BB47C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6CC6-8F34-4D42-B032-68988D6C4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25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4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55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19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49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5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66CC6-8F34-4D42-B032-68988D6C479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6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01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0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0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9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8DED8-8A51-7748-80ED-FF4697F5F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D032D7-B0F9-1F4F-B454-8CCA6DA0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51A079-0C6F-2941-A326-0EBCB9A0C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F273EB-1C12-7A41-BCAD-D18B593F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8B03C-3E8C-0247-9088-BFF38B23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2DBB0-F741-984D-BDF0-53D9DFD1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3E9AA-BD08-9B4B-8676-F985DA6F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6B0B5A-F6AF-A842-A944-5B65481D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EAD17-38C1-DE4B-B7CD-DD5B0AFB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78A9EA-D565-F841-B022-D8082211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5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166B0-61BD-F647-8191-EC930676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EE03F1-C0AA-6543-B728-0B8B2BAB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B2126A-5E00-A94C-9FDE-AEE3360E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E6FACC-63A9-1A47-A75B-A89B4881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B85128-24D8-4A4D-BF68-856BDBEC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0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D530A-DB1F-2C47-B98E-3F346325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FF433E-99AB-FE4C-8670-A45D3C7AD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D16B55-460F-384A-BEA6-28935996F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2CCD2D-5F3D-2944-BA4F-2692D9AC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EE5C9A-C2A0-1543-9058-2D4F5638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B2A3F4-208F-9943-AEBB-7CD2AFF8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3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95639-0E46-0E47-AB18-D6EEA009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3FEBA1-A968-514D-9E5B-C69D0F15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B3DBDF-9F93-2842-A4C7-5135EB1A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CFE115-4A9F-C24E-9905-2B308D2B4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4AAAA0-5D9B-0348-B6DE-E94FFA335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24D0AF3-1B3C-8C45-8B27-17E2F889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3D56F2-C101-2048-8655-31F48546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62B15A-EF9E-404D-9463-E5BB1A3C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1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EAB02-1350-6748-ACFD-746CA1FF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7A0684-6FA5-A744-9BBA-110F72EA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D5C359-E447-0A4F-B3FC-AD42E019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3B5A8F-7C62-7B4D-A253-65D2DA0B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7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5A6263-D42F-9E4F-A63B-0A79D3F7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954CF0C-6BCE-3342-835E-8D9C5D06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5CD590-6998-CF4F-B5F6-4C8F86D7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501E-53E8-5C4E-A6F0-9AC5E293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0D004-1500-8D4A-AFED-36AF5195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69566A-AEDF-AC4F-96E0-36F0F80DB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B3C6DD-055A-CB47-82AC-F38F2D3F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E55BE5-DDF4-FD46-9E90-FF6B56FD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BB0D80-8462-154D-A044-7A2CB475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0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78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BDFC4-B181-2547-BE02-72F1094B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7584C5-74AF-694A-AE4E-2ACC7CF69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9E20E3-B7EC-524E-8907-C16D5AA8E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9A2718-89D2-E145-A222-EC1360D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289A81-2189-B04A-B575-3A4CB0E2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E04C10-DB82-3B4B-99DC-6AB77AB4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1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76A50-37E8-8347-B3F2-09164CA7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F97B06-3972-104A-B64D-59084F81D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E030ED-4983-EF4E-BF2A-7186F0DA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BF011-93D2-B843-AC41-E60BE577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DFE71F-233E-424F-B2AD-B3B4E5D5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1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0401F09-672F-3A48-A13F-C57E380E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A7901E-2F10-B347-8AA1-EBF0DABCD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62E93E-C9A6-6642-B642-4FD645DB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904743-621F-1747-A89D-B5712D32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866078-D2C7-FA46-9EE6-DF2D2871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4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0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4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4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6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4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0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7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680910-4477-9548-A4A5-C41AD513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768C34-B8D3-D541-A29A-FC366FEA4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1A8554-18DD-0A4E-86D2-E8B587811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B0B4D-1A2A-7A4F-AF95-11B2C02474F8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616BC2-F5EB-A746-8399-52EF14F47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B75DF-FA59-E543-AA66-FAE4E8B1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64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www.mubanka.cz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microsoft.com/office/2007/relationships/media" Target="../media/media5.m4a"/><Relationship Id="rId7" Type="http://schemas.openxmlformats.org/officeDocument/2006/relationships/image" Target="../media/image1.tiff"/><Relationship Id="rId12" Type="http://schemas.openxmlformats.org/officeDocument/2006/relationships/image" Target="../media/image11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openxmlformats.org/officeDocument/2006/relationships/image" Target="../media/image8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hyperlink" Target="https://www.mubanka.cz/" TargetMode="External"/><Relationship Id="rId10" Type="http://schemas.openxmlformats.org/officeDocument/2006/relationships/hyperlink" Target="mailto:info@mubanka.cz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V="1">
            <a:off x="-3" y="6004184"/>
            <a:ext cx="12192001" cy="880110"/>
          </a:xfrm>
          <a:prstGeom prst="rect">
            <a:avLst/>
          </a:prstGeom>
          <a:effec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0" y="8709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Gerade Verbindung 13">
            <a:extLst>
              <a:ext uri="{FF2B5EF4-FFF2-40B4-BE49-F238E27FC236}">
                <a16:creationId xmlns:a16="http://schemas.microsoft.com/office/drawing/2014/main" id="{0FA2D010-7902-3347-A11C-BBC7C45395FA}"/>
              </a:ext>
            </a:extLst>
          </p:cNvPr>
          <p:cNvCxnSpPr>
            <a:cxnSpLocks/>
          </p:cNvCxnSpPr>
          <p:nvPr/>
        </p:nvCxnSpPr>
        <p:spPr>
          <a:xfrm flipH="1" flipV="1">
            <a:off x="4428888" y="1201405"/>
            <a:ext cx="70790" cy="478519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4714545" y="961250"/>
            <a:ext cx="69208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03438A"/>
                </a:solidFill>
              </a:rPr>
              <a:t>MUB </a:t>
            </a:r>
            <a:br>
              <a:rPr lang="cs-CZ" sz="1000" dirty="0"/>
            </a:br>
            <a:endParaRPr lang="cs-CZ" sz="4000" dirty="0"/>
          </a:p>
          <a:p>
            <a:r>
              <a:rPr lang="cs-CZ" sz="4000" dirty="0"/>
              <a:t>BANKA BUDOUCNOSTI JIŽ </a:t>
            </a:r>
            <a:r>
              <a:rPr lang="cs-CZ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898902" y="1992494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E0346C95-EB7E-E041-8446-2EF36D68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1" y="2960299"/>
            <a:ext cx="3697602" cy="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2F2D55-4037-429A-85EA-903809112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366" y="3300352"/>
            <a:ext cx="5883461" cy="32222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E17C0B1-AF9F-42DF-8902-308D0FF73BC6}"/>
              </a:ext>
            </a:extLst>
          </p:cNvPr>
          <p:cNvSpPr txBox="1"/>
          <p:nvPr/>
        </p:nvSpPr>
        <p:spPr>
          <a:xfrm>
            <a:off x="-93471" y="4993123"/>
            <a:ext cx="4648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Regionální veletrh fiktivních firem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 Vinohradská Praha 26. 1. – 3. 2. 2022</a:t>
            </a:r>
          </a:p>
        </p:txBody>
      </p:sp>
      <p:pic>
        <p:nvPicPr>
          <p:cNvPr id="10" name="Zvuk 8">
            <a:hlinkClick r:id="" action="ppaction://media"/>
            <a:extLst>
              <a:ext uri="{FF2B5EF4-FFF2-40B4-BE49-F238E27FC236}">
                <a16:creationId xmlns:a16="http://schemas.microsoft.com/office/drawing/2014/main" id="{C6FBBEB6-4266-47E5-89B4-34E52C328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8178" y="5834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000">
        <p14:switch dir="r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V="1">
            <a:off x="-3" y="5995475"/>
            <a:ext cx="12192001" cy="880110"/>
          </a:xfrm>
          <a:prstGeom prst="rect">
            <a:avLst/>
          </a:prstGeom>
          <a:effec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0" y="0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Gerade Verbindung 13">
            <a:extLst>
              <a:ext uri="{FF2B5EF4-FFF2-40B4-BE49-F238E27FC236}">
                <a16:creationId xmlns:a16="http://schemas.microsoft.com/office/drawing/2014/main" id="{0FA2D010-7902-3347-A11C-BBC7C45395FA}"/>
              </a:ext>
            </a:extLst>
          </p:cNvPr>
          <p:cNvCxnSpPr>
            <a:cxnSpLocks/>
          </p:cNvCxnSpPr>
          <p:nvPr/>
        </p:nvCxnSpPr>
        <p:spPr>
          <a:xfrm flipH="1" flipV="1">
            <a:off x="4428888" y="1192696"/>
            <a:ext cx="70790" cy="478519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4596504" y="952541"/>
            <a:ext cx="7647735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>
                <a:solidFill>
                  <a:srgbClr val="03438A"/>
                </a:solidFill>
              </a:rPr>
              <a:t>MUB</a:t>
            </a:r>
            <a:r>
              <a:rPr lang="cs-CZ" sz="6600" b="1" dirty="0">
                <a:solidFill>
                  <a:srgbClr val="03438A"/>
                </a:solidFill>
              </a:rPr>
              <a:t> </a:t>
            </a:r>
            <a:br>
              <a:rPr lang="cs-CZ" sz="1000" dirty="0"/>
            </a:br>
            <a:endParaRPr lang="cs-CZ" sz="4000" dirty="0"/>
          </a:p>
          <a:p>
            <a:pPr lvl="0">
              <a:defRPr/>
            </a:pPr>
            <a:endParaRPr lang="cs-CZ" sz="4400" b="1" dirty="0">
              <a:solidFill>
                <a:srgbClr val="03438A"/>
              </a:solidFill>
            </a:endParaRPr>
          </a:p>
          <a:p>
            <a:pPr lvl="0">
              <a:defRPr/>
            </a:pPr>
            <a:r>
              <a:rPr lang="cs-CZ" sz="4400" b="1" dirty="0">
                <a:solidFill>
                  <a:srgbClr val="03438A"/>
                </a:solidFill>
              </a:rPr>
              <a:t>BANKA BUDOUCNOSTI JIŽ </a:t>
            </a:r>
            <a:r>
              <a:rPr 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</a:t>
            </a:r>
          </a:p>
          <a:p>
            <a:pPr marL="857250" lvl="0" indent="-857250">
              <a:buClr>
                <a:srgbClr val="F51B3A"/>
              </a:buClr>
              <a:buFont typeface="Wingdings" panose="05000000000000000000" pitchFamily="2" charset="2"/>
              <a:buChar char="Ø"/>
              <a:defRPr/>
            </a:pP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MUB CSR </a:t>
            </a:r>
            <a:r>
              <a:rPr lang="cs-CZ" sz="3200" dirty="0">
                <a:solidFill>
                  <a:prstClr val="black"/>
                </a:solidFill>
              </a:rPr>
              <a:t>aktivity 2022</a:t>
            </a:r>
          </a:p>
          <a:p>
            <a:pPr marL="857250" lvl="0" indent="-857250">
              <a:buClr>
                <a:srgbClr val="F51B3A"/>
              </a:buClr>
              <a:buFont typeface="Wingdings" panose="05000000000000000000" pitchFamily="2" charset="2"/>
              <a:buChar char="Ø"/>
              <a:defRPr/>
            </a:pP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MUB SPACE </a:t>
            </a:r>
            <a:r>
              <a:rPr lang="cs-CZ" sz="3200" dirty="0">
                <a:solidFill>
                  <a:prstClr val="black"/>
                </a:solidFill>
              </a:rPr>
              <a:t>2022</a:t>
            </a:r>
          </a:p>
          <a:p>
            <a:endParaRPr lang="cs-CZ" sz="4000" dirty="0"/>
          </a:p>
          <a:p>
            <a:r>
              <a:rPr lang="cs-CZ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cs-CZ" sz="4000" dirty="0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898902" y="1983785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E0346C95-EB7E-E041-8446-2EF36D68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1" y="2951590"/>
            <a:ext cx="3697602" cy="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E663340-F97C-40A5-965A-B46389E45112}"/>
              </a:ext>
            </a:extLst>
          </p:cNvPr>
          <p:cNvSpPr txBox="1"/>
          <p:nvPr/>
        </p:nvSpPr>
        <p:spPr>
          <a:xfrm>
            <a:off x="6853062" y="1245121"/>
            <a:ext cx="4648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Regionální veletrh fiktivních firem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 Vinohradská Praha 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1. – 3. 2. 2022</a:t>
            </a:r>
          </a:p>
        </p:txBody>
      </p:sp>
    </p:spTree>
    <p:extLst>
      <p:ext uri="{BB962C8B-B14F-4D97-AF65-F5344CB8AC3E}">
        <p14:creationId xmlns:p14="http://schemas.microsoft.com/office/powerpoint/2010/main" val="31307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49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49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49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4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49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498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9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dvAuto="150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4FD1E8-2FAA-CB43-8E1D-03C0541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265238"/>
            <a:ext cx="6164263" cy="2825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4294AEDF-CFDC-8F42-8464-6EE5E0A58FFE}"/>
              </a:ext>
            </a:extLst>
          </p:cNvPr>
          <p:cNvSpPr/>
          <p:nvPr/>
        </p:nvSpPr>
        <p:spPr>
          <a:xfrm>
            <a:off x="0" y="56641"/>
            <a:ext cx="12192000" cy="3433763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B936013-BC36-1D43-968E-61CF0D687D5B}"/>
              </a:ext>
            </a:extLst>
          </p:cNvPr>
          <p:cNvSpPr txBox="1"/>
          <p:nvPr/>
        </p:nvSpPr>
        <p:spPr>
          <a:xfrm>
            <a:off x="1592263" y="1416050"/>
            <a:ext cx="4117975" cy="4038600"/>
          </a:xfrm>
          <a:prstGeom prst="ellipse">
            <a:avLst/>
          </a:prstGeom>
          <a:solidFill>
            <a:srgbClr val="03438A"/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</a:b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K D O  a  K D E </a:t>
            </a: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JSME</a:t>
            </a:r>
            <a:endParaRPr lang="en-US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F8C00008-0B93-0A48-A640-1A7D148628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30546" y="5779423"/>
            <a:ext cx="358775" cy="349250"/>
            <a:chOff x="6243638" y="2827337"/>
            <a:chExt cx="885825" cy="885825"/>
          </a:xfrm>
        </p:grpSpPr>
        <p:sp>
          <p:nvSpPr>
            <p:cNvPr id="9" name="Oval 139">
              <a:extLst>
                <a:ext uri="{FF2B5EF4-FFF2-40B4-BE49-F238E27FC236}">
                  <a16:creationId xmlns:a16="http://schemas.microsoft.com/office/drawing/2014/main" id="{20715A57-660C-C748-9903-67C76DBB7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3638" y="2827337"/>
              <a:ext cx="885825" cy="885825"/>
            </a:xfrm>
            <a:prstGeom prst="ellipse">
              <a:avLst/>
            </a:prstGeom>
            <a:solidFill>
              <a:srgbClr val="B0022F"/>
            </a:solidFill>
            <a:ln>
              <a:noFill/>
            </a:ln>
          </p:spPr>
          <p:txBody>
            <a:bodyPr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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" pitchFamily="2" charset="2"/>
                <a:buChar char="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cs-CZ" sz="1600" ker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0">
              <a:extLst>
                <a:ext uri="{FF2B5EF4-FFF2-40B4-BE49-F238E27FC236}">
                  <a16:creationId xmlns:a16="http://schemas.microsoft.com/office/drawing/2014/main" id="{969B0308-36B3-8C4F-8F2F-9DAFDDCAA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2330" y="3000474"/>
              <a:ext cx="352762" cy="555654"/>
            </a:xfrm>
            <a:custGeom>
              <a:avLst/>
              <a:gdLst>
                <a:gd name="T0" fmla="*/ 2147483647 w 155"/>
                <a:gd name="T1" fmla="*/ 2147483647 h 242"/>
                <a:gd name="T2" fmla="*/ 2147483647 w 155"/>
                <a:gd name="T3" fmla="*/ 2147483647 h 242"/>
                <a:gd name="T4" fmla="*/ 2147483647 w 155"/>
                <a:gd name="T5" fmla="*/ 0 h 242"/>
                <a:gd name="T6" fmla="*/ 0 w 155"/>
                <a:gd name="T7" fmla="*/ 2147483647 h 242"/>
                <a:gd name="T8" fmla="*/ 0 w 155"/>
                <a:gd name="T9" fmla="*/ 2147483647 h 242"/>
                <a:gd name="T10" fmla="*/ 0 w 155"/>
                <a:gd name="T11" fmla="*/ 2147483647 h 242"/>
                <a:gd name="T12" fmla="*/ 2147483647 w 155"/>
                <a:gd name="T13" fmla="*/ 2147483647 h 242"/>
                <a:gd name="T14" fmla="*/ 2147483647 w 155"/>
                <a:gd name="T15" fmla="*/ 2147483647 h 242"/>
                <a:gd name="T16" fmla="*/ 2147483647 w 155"/>
                <a:gd name="T17" fmla="*/ 2147483647 h 242"/>
                <a:gd name="T18" fmla="*/ 2147483647 w 155"/>
                <a:gd name="T19" fmla="*/ 2147483647 h 242"/>
                <a:gd name="T20" fmla="*/ 2147483647 w 155"/>
                <a:gd name="T21" fmla="*/ 2147483647 h 242"/>
                <a:gd name="T22" fmla="*/ 2147483647 w 155"/>
                <a:gd name="T23" fmla="*/ 2147483647 h 242"/>
                <a:gd name="T24" fmla="*/ 2147483647 w 155"/>
                <a:gd name="T25" fmla="*/ 2147483647 h 242"/>
                <a:gd name="T26" fmla="*/ 2147483647 w 155"/>
                <a:gd name="T27" fmla="*/ 2147483647 h 242"/>
                <a:gd name="T28" fmla="*/ 2147483647 w 155"/>
                <a:gd name="T29" fmla="*/ 2147483647 h 242"/>
                <a:gd name="T30" fmla="*/ 2147483647 w 155"/>
                <a:gd name="T31" fmla="*/ 2147483647 h 2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5" h="242">
                  <a:moveTo>
                    <a:pt x="155" y="76"/>
                  </a:moveTo>
                  <a:cubicBezTo>
                    <a:pt x="155" y="76"/>
                    <a:pt x="155" y="76"/>
                    <a:pt x="155" y="76"/>
                  </a:cubicBezTo>
                  <a:cubicBezTo>
                    <a:pt x="153" y="34"/>
                    <a:pt x="119" y="1"/>
                    <a:pt x="78" y="0"/>
                  </a:cubicBezTo>
                  <a:cubicBezTo>
                    <a:pt x="36" y="1"/>
                    <a:pt x="2" y="3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111"/>
                    <a:pt x="26" y="130"/>
                    <a:pt x="46" y="156"/>
                  </a:cubicBezTo>
                  <a:cubicBezTo>
                    <a:pt x="70" y="186"/>
                    <a:pt x="78" y="242"/>
                    <a:pt x="78" y="242"/>
                  </a:cubicBezTo>
                  <a:cubicBezTo>
                    <a:pt x="78" y="242"/>
                    <a:pt x="86" y="186"/>
                    <a:pt x="109" y="156"/>
                  </a:cubicBezTo>
                  <a:cubicBezTo>
                    <a:pt x="129" y="130"/>
                    <a:pt x="155" y="111"/>
                    <a:pt x="155" y="79"/>
                  </a:cubicBezTo>
                  <a:cubicBezTo>
                    <a:pt x="155" y="78"/>
                    <a:pt x="155" y="77"/>
                    <a:pt x="155" y="76"/>
                  </a:cubicBezTo>
                  <a:close/>
                  <a:moveTo>
                    <a:pt x="78" y="100"/>
                  </a:moveTo>
                  <a:cubicBezTo>
                    <a:pt x="65" y="100"/>
                    <a:pt x="54" y="89"/>
                    <a:pt x="54" y="76"/>
                  </a:cubicBezTo>
                  <a:cubicBezTo>
                    <a:pt x="54" y="63"/>
                    <a:pt x="65" y="53"/>
                    <a:pt x="78" y="53"/>
                  </a:cubicBezTo>
                  <a:cubicBezTo>
                    <a:pt x="91" y="53"/>
                    <a:pt x="101" y="63"/>
                    <a:pt x="101" y="76"/>
                  </a:cubicBezTo>
                  <a:cubicBezTo>
                    <a:pt x="101" y="89"/>
                    <a:pt x="91" y="100"/>
                    <a:pt x="78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4">
            <a:extLst>
              <a:ext uri="{FF2B5EF4-FFF2-40B4-BE49-F238E27FC236}">
                <a16:creationId xmlns:a16="http://schemas.microsoft.com/office/drawing/2014/main" id="{E50BB590-AAF1-934E-82CA-D168440060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1442" y="5350021"/>
            <a:ext cx="360363" cy="349250"/>
            <a:chOff x="5958418" y="3997855"/>
            <a:chExt cx="741890" cy="74189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33D3938-655D-394C-BB89-8D9963E6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418" y="3997855"/>
              <a:ext cx="741890" cy="741890"/>
            </a:xfrm>
            <a:prstGeom prst="ellipse">
              <a:avLst/>
            </a:prstGeom>
            <a:solidFill>
              <a:srgbClr val="B0022F"/>
            </a:solidFill>
            <a:ln>
              <a:noFill/>
            </a:ln>
          </p:spPr>
          <p:txBody>
            <a:bodyPr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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" pitchFamily="2" charset="2"/>
                <a:buChar char="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cs-CZ" sz="1600" ker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1388DE46-D42A-1445-8D66-5F8C0FC46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635" y="4159722"/>
              <a:ext cx="317018" cy="478856"/>
            </a:xfrm>
            <a:custGeom>
              <a:avLst/>
              <a:gdLst>
                <a:gd name="T0" fmla="*/ 2147483647 w 160"/>
                <a:gd name="T1" fmla="*/ 2147483647 h 239"/>
                <a:gd name="T2" fmla="*/ 2147483647 w 160"/>
                <a:gd name="T3" fmla="*/ 2147483647 h 239"/>
                <a:gd name="T4" fmla="*/ 2147483647 w 160"/>
                <a:gd name="T5" fmla="*/ 2147483647 h 239"/>
                <a:gd name="T6" fmla="*/ 2147483647 w 160"/>
                <a:gd name="T7" fmla="*/ 2147483647 h 239"/>
                <a:gd name="T8" fmla="*/ 2147483647 w 160"/>
                <a:gd name="T9" fmla="*/ 2147483647 h 239"/>
                <a:gd name="T10" fmla="*/ 2147483647 w 160"/>
                <a:gd name="T11" fmla="*/ 0 h 239"/>
                <a:gd name="T12" fmla="*/ 2147483647 w 160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0882B08F-5812-AD4D-886F-BC52DC929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267" y="4112511"/>
              <a:ext cx="137266" cy="175356"/>
            </a:xfrm>
            <a:custGeom>
              <a:avLst/>
              <a:gdLst>
                <a:gd name="T0" fmla="*/ 2147483647 w 70"/>
                <a:gd name="T1" fmla="*/ 2147483647 h 88"/>
                <a:gd name="T2" fmla="*/ 2147483647 w 70"/>
                <a:gd name="T3" fmla="*/ 2147483647 h 88"/>
                <a:gd name="T4" fmla="*/ 2147483647 w 70"/>
                <a:gd name="T5" fmla="*/ 2147483647 h 88"/>
                <a:gd name="T6" fmla="*/ 2147483647 w 70"/>
                <a:gd name="T7" fmla="*/ 2147483647 h 88"/>
                <a:gd name="T8" fmla="*/ 2147483647 w 70"/>
                <a:gd name="T9" fmla="*/ 2147483647 h 88"/>
                <a:gd name="T10" fmla="*/ 2147483647 w 70"/>
                <a:gd name="T11" fmla="*/ 2147483647 h 88"/>
                <a:gd name="T12" fmla="*/ 2147483647 w 70"/>
                <a:gd name="T13" fmla="*/ 2147483647 h 88"/>
                <a:gd name="T14" fmla="*/ 2147483647 w 70"/>
                <a:gd name="T15" fmla="*/ 2147483647 h 88"/>
                <a:gd name="T16" fmla="*/ 2147483647 w 70"/>
                <a:gd name="T17" fmla="*/ 2147483647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1132EC44-7EAB-314F-9A91-B6AC0C431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58" y="4432871"/>
              <a:ext cx="137266" cy="175356"/>
            </a:xfrm>
            <a:custGeom>
              <a:avLst/>
              <a:gdLst>
                <a:gd name="T0" fmla="*/ 2147483647 w 70"/>
                <a:gd name="T1" fmla="*/ 2147483647 h 87"/>
                <a:gd name="T2" fmla="*/ 2147483647 w 70"/>
                <a:gd name="T3" fmla="*/ 2147483647 h 87"/>
                <a:gd name="T4" fmla="*/ 2147483647 w 70"/>
                <a:gd name="T5" fmla="*/ 2147483647 h 87"/>
                <a:gd name="T6" fmla="*/ 2147483647 w 70"/>
                <a:gd name="T7" fmla="*/ 2147483647 h 87"/>
                <a:gd name="T8" fmla="*/ 2147483647 w 70"/>
                <a:gd name="T9" fmla="*/ 2147483647 h 87"/>
                <a:gd name="T10" fmla="*/ 2147483647 w 70"/>
                <a:gd name="T11" fmla="*/ 2147483647 h 87"/>
                <a:gd name="T12" fmla="*/ 2147483647 w 70"/>
                <a:gd name="T13" fmla="*/ 2147483647 h 87"/>
                <a:gd name="T14" fmla="*/ 2147483647 w 70"/>
                <a:gd name="T15" fmla="*/ 2147483647 h 87"/>
                <a:gd name="T16" fmla="*/ 2147483647 w 70"/>
                <a:gd name="T17" fmla="*/ 2147483647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E81335A1-C682-114F-B0E7-876FB8E945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9203" y="4024255"/>
            <a:ext cx="358775" cy="349250"/>
            <a:chOff x="3465149" y="1128560"/>
            <a:chExt cx="527482" cy="528790"/>
          </a:xfrm>
        </p:grpSpPr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DE3DB95E-3AD1-F148-8A0E-523B0990C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149" y="1128560"/>
              <a:ext cx="527482" cy="528790"/>
            </a:xfrm>
            <a:custGeom>
              <a:avLst/>
              <a:gdLst>
                <a:gd name="T0" fmla="*/ 2147483647 w 320"/>
                <a:gd name="T1" fmla="*/ 2147483647 h 320"/>
                <a:gd name="T2" fmla="*/ 2147483647 w 320"/>
                <a:gd name="T3" fmla="*/ 2147483647 h 320"/>
                <a:gd name="T4" fmla="*/ 2147483647 w 320"/>
                <a:gd name="T5" fmla="*/ 2147483647 h 320"/>
                <a:gd name="T6" fmla="*/ 2147483647 w 320"/>
                <a:gd name="T7" fmla="*/ 2147483647 h 320"/>
                <a:gd name="T8" fmla="*/ 2147483647 w 320"/>
                <a:gd name="T9" fmla="*/ 2147483647 h 320"/>
                <a:gd name="T10" fmla="*/ 2147483647 w 320"/>
                <a:gd name="T11" fmla="*/ 0 h 320"/>
                <a:gd name="T12" fmla="*/ 2147483647 w 320"/>
                <a:gd name="T13" fmla="*/ 2147483647 h 320"/>
                <a:gd name="T14" fmla="*/ 0 w 320"/>
                <a:gd name="T15" fmla="*/ 2147483647 h 320"/>
                <a:gd name="T16" fmla="*/ 2147483647 w 320"/>
                <a:gd name="T17" fmla="*/ 214748364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solidFill>
              <a:srgbClr val="B0022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D548C302-5AC1-A642-B17E-85BC09DD1C8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1581" y="1246159"/>
              <a:ext cx="314620" cy="293592"/>
              <a:chOff x="2678" y="1431"/>
              <a:chExt cx="404" cy="377"/>
            </a:xfrm>
            <a:solidFill>
              <a:srgbClr val="000000"/>
            </a:solidFill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7A310565-932D-7F40-8547-FFA9A964EF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6" y="1482"/>
                <a:ext cx="168" cy="173"/>
              </a:xfrm>
              <a:custGeom>
                <a:avLst/>
                <a:gdLst>
                  <a:gd name="T0" fmla="*/ 32 w 70"/>
                  <a:gd name="T1" fmla="*/ 72 h 72"/>
                  <a:gd name="T2" fmla="*/ 0 w 70"/>
                  <a:gd name="T3" fmla="*/ 40 h 72"/>
                  <a:gd name="T4" fmla="*/ 39 w 70"/>
                  <a:gd name="T5" fmla="*/ 0 h 72"/>
                  <a:gd name="T6" fmla="*/ 70 w 70"/>
                  <a:gd name="T7" fmla="*/ 30 h 72"/>
                  <a:gd name="T8" fmla="*/ 50 w 70"/>
                  <a:gd name="T9" fmla="*/ 55 h 72"/>
                  <a:gd name="T10" fmla="*/ 41 w 70"/>
                  <a:gd name="T11" fmla="*/ 49 h 72"/>
                  <a:gd name="T12" fmla="*/ 28 w 70"/>
                  <a:gd name="T13" fmla="*/ 55 h 72"/>
                  <a:gd name="T14" fmla="*/ 16 w 70"/>
                  <a:gd name="T15" fmla="*/ 41 h 72"/>
                  <a:gd name="T16" fmla="*/ 40 w 70"/>
                  <a:gd name="T17" fmla="*/ 16 h 72"/>
                  <a:gd name="T18" fmla="*/ 53 w 70"/>
                  <a:gd name="T19" fmla="*/ 19 h 72"/>
                  <a:gd name="T20" fmla="*/ 54 w 70"/>
                  <a:gd name="T21" fmla="*/ 19 h 72"/>
                  <a:gd name="T22" fmla="*/ 50 w 70"/>
                  <a:gd name="T23" fmla="*/ 39 h 72"/>
                  <a:gd name="T24" fmla="*/ 51 w 70"/>
                  <a:gd name="T25" fmla="*/ 46 h 72"/>
                  <a:gd name="T26" fmla="*/ 52 w 70"/>
                  <a:gd name="T27" fmla="*/ 46 h 72"/>
                  <a:gd name="T28" fmla="*/ 52 w 70"/>
                  <a:gd name="T29" fmla="*/ 46 h 72"/>
                  <a:gd name="T30" fmla="*/ 60 w 70"/>
                  <a:gd name="T31" fmla="*/ 31 h 72"/>
                  <a:gd name="T32" fmla="*/ 38 w 70"/>
                  <a:gd name="T33" fmla="*/ 8 h 72"/>
                  <a:gd name="T34" fmla="*/ 10 w 70"/>
                  <a:gd name="T35" fmla="*/ 39 h 72"/>
                  <a:gd name="T36" fmla="*/ 34 w 70"/>
                  <a:gd name="T37" fmla="*/ 64 h 72"/>
                  <a:gd name="T38" fmla="*/ 49 w 70"/>
                  <a:gd name="T39" fmla="*/ 61 h 72"/>
                  <a:gd name="T40" fmla="*/ 50 w 70"/>
                  <a:gd name="T41" fmla="*/ 60 h 72"/>
                  <a:gd name="T42" fmla="*/ 52 w 70"/>
                  <a:gd name="T43" fmla="*/ 68 h 72"/>
                  <a:gd name="T44" fmla="*/ 51 w 70"/>
                  <a:gd name="T45" fmla="*/ 69 h 72"/>
                  <a:gd name="T46" fmla="*/ 32 w 70"/>
                  <a:gd name="T47" fmla="*/ 72 h 72"/>
                  <a:gd name="T48" fmla="*/ 39 w 70"/>
                  <a:gd name="T49" fmla="*/ 27 h 72"/>
                  <a:gd name="T50" fmla="*/ 28 w 70"/>
                  <a:gd name="T51" fmla="*/ 40 h 72"/>
                  <a:gd name="T52" fmla="*/ 32 w 70"/>
                  <a:gd name="T53" fmla="*/ 45 h 72"/>
                  <a:gd name="T54" fmla="*/ 39 w 70"/>
                  <a:gd name="T55" fmla="*/ 35 h 72"/>
                  <a:gd name="T56" fmla="*/ 41 w 70"/>
                  <a:gd name="T57" fmla="*/ 27 h 72"/>
                  <a:gd name="T58" fmla="*/ 39 w 70"/>
                  <a:gd name="T59" fmla="*/ 2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0" h="72">
                    <a:moveTo>
                      <a:pt x="32" y="72"/>
                    </a:moveTo>
                    <a:cubicBezTo>
                      <a:pt x="16" y="72"/>
                      <a:pt x="0" y="61"/>
                      <a:pt x="0" y="40"/>
                    </a:cubicBezTo>
                    <a:cubicBezTo>
                      <a:pt x="0" y="17"/>
                      <a:pt x="16" y="0"/>
                      <a:pt x="39" y="0"/>
                    </a:cubicBezTo>
                    <a:cubicBezTo>
                      <a:pt x="57" y="0"/>
                      <a:pt x="70" y="13"/>
                      <a:pt x="70" y="30"/>
                    </a:cubicBezTo>
                    <a:cubicBezTo>
                      <a:pt x="70" y="45"/>
                      <a:pt x="62" y="55"/>
                      <a:pt x="50" y="55"/>
                    </a:cubicBezTo>
                    <a:cubicBezTo>
                      <a:pt x="45" y="55"/>
                      <a:pt x="42" y="53"/>
                      <a:pt x="41" y="49"/>
                    </a:cubicBezTo>
                    <a:cubicBezTo>
                      <a:pt x="37" y="53"/>
                      <a:pt x="33" y="55"/>
                      <a:pt x="28" y="55"/>
                    </a:cubicBezTo>
                    <a:cubicBezTo>
                      <a:pt x="21" y="55"/>
                      <a:pt x="16" y="50"/>
                      <a:pt x="16" y="41"/>
                    </a:cubicBezTo>
                    <a:cubicBezTo>
                      <a:pt x="16" y="27"/>
                      <a:pt x="26" y="16"/>
                      <a:pt x="40" y="16"/>
                    </a:cubicBezTo>
                    <a:cubicBezTo>
                      <a:pt x="45" y="16"/>
                      <a:pt x="50" y="18"/>
                      <a:pt x="53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43"/>
                      <a:pt x="50" y="45"/>
                      <a:pt x="51" y="46"/>
                    </a:cubicBezTo>
                    <a:cubicBezTo>
                      <a:pt x="51" y="46"/>
                      <a:pt x="51" y="46"/>
                      <a:pt x="52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6" y="46"/>
                      <a:pt x="60" y="42"/>
                      <a:pt x="60" y="31"/>
                    </a:cubicBezTo>
                    <a:cubicBezTo>
                      <a:pt x="60" y="17"/>
                      <a:pt x="51" y="8"/>
                      <a:pt x="38" y="8"/>
                    </a:cubicBezTo>
                    <a:cubicBezTo>
                      <a:pt x="24" y="8"/>
                      <a:pt x="10" y="19"/>
                      <a:pt x="10" y="39"/>
                    </a:cubicBezTo>
                    <a:cubicBezTo>
                      <a:pt x="10" y="54"/>
                      <a:pt x="19" y="64"/>
                      <a:pt x="34" y="64"/>
                    </a:cubicBezTo>
                    <a:cubicBezTo>
                      <a:pt x="39" y="64"/>
                      <a:pt x="45" y="63"/>
                      <a:pt x="49" y="61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45" y="71"/>
                      <a:pt x="40" y="72"/>
                      <a:pt x="32" y="72"/>
                    </a:cubicBezTo>
                    <a:close/>
                    <a:moveTo>
                      <a:pt x="39" y="27"/>
                    </a:moveTo>
                    <a:cubicBezTo>
                      <a:pt x="33" y="27"/>
                      <a:pt x="28" y="33"/>
                      <a:pt x="28" y="40"/>
                    </a:cubicBezTo>
                    <a:cubicBezTo>
                      <a:pt x="28" y="42"/>
                      <a:pt x="29" y="45"/>
                      <a:pt x="32" y="45"/>
                    </a:cubicBezTo>
                    <a:cubicBezTo>
                      <a:pt x="35" y="45"/>
                      <a:pt x="39" y="41"/>
                      <a:pt x="39" y="35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0" y="27"/>
                      <a:pt x="39" y="27"/>
                      <a:pt x="3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kern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50C43B06-E7DF-104E-95C4-03C941FFC4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8" y="1431"/>
                <a:ext cx="404" cy="377"/>
              </a:xfrm>
              <a:custGeom>
                <a:avLst/>
                <a:gdLst>
                  <a:gd name="T0" fmla="*/ 4 w 168"/>
                  <a:gd name="T1" fmla="*/ 157 h 157"/>
                  <a:gd name="T2" fmla="*/ 0 w 168"/>
                  <a:gd name="T3" fmla="*/ 153 h 157"/>
                  <a:gd name="T4" fmla="*/ 0 w 168"/>
                  <a:gd name="T5" fmla="*/ 51 h 157"/>
                  <a:gd name="T6" fmla="*/ 2 w 168"/>
                  <a:gd name="T7" fmla="*/ 47 h 157"/>
                  <a:gd name="T8" fmla="*/ 17 w 168"/>
                  <a:gd name="T9" fmla="*/ 37 h 157"/>
                  <a:gd name="T10" fmla="*/ 17 w 168"/>
                  <a:gd name="T11" fmla="*/ 14 h 157"/>
                  <a:gd name="T12" fmla="*/ 21 w 168"/>
                  <a:gd name="T13" fmla="*/ 10 h 157"/>
                  <a:gd name="T14" fmla="*/ 59 w 168"/>
                  <a:gd name="T15" fmla="*/ 10 h 157"/>
                  <a:gd name="T16" fmla="*/ 73 w 168"/>
                  <a:gd name="T17" fmla="*/ 2 h 157"/>
                  <a:gd name="T18" fmla="*/ 84 w 168"/>
                  <a:gd name="T19" fmla="*/ 0 h 157"/>
                  <a:gd name="T20" fmla="*/ 94 w 168"/>
                  <a:gd name="T21" fmla="*/ 2 h 157"/>
                  <a:gd name="T22" fmla="*/ 109 w 168"/>
                  <a:gd name="T23" fmla="*/ 10 h 157"/>
                  <a:gd name="T24" fmla="*/ 147 w 168"/>
                  <a:gd name="T25" fmla="*/ 10 h 157"/>
                  <a:gd name="T26" fmla="*/ 151 w 168"/>
                  <a:gd name="T27" fmla="*/ 14 h 157"/>
                  <a:gd name="T28" fmla="*/ 151 w 168"/>
                  <a:gd name="T29" fmla="*/ 37 h 157"/>
                  <a:gd name="T30" fmla="*/ 166 w 168"/>
                  <a:gd name="T31" fmla="*/ 47 h 157"/>
                  <a:gd name="T32" fmla="*/ 168 w 168"/>
                  <a:gd name="T33" fmla="*/ 51 h 157"/>
                  <a:gd name="T34" fmla="*/ 168 w 168"/>
                  <a:gd name="T35" fmla="*/ 153 h 157"/>
                  <a:gd name="T36" fmla="*/ 164 w 168"/>
                  <a:gd name="T37" fmla="*/ 157 h 157"/>
                  <a:gd name="T38" fmla="*/ 4 w 168"/>
                  <a:gd name="T39" fmla="*/ 157 h 157"/>
                  <a:gd name="T40" fmla="*/ 154 w 168"/>
                  <a:gd name="T41" fmla="*/ 148 h 157"/>
                  <a:gd name="T42" fmla="*/ 107 w 168"/>
                  <a:gd name="T43" fmla="*/ 106 h 157"/>
                  <a:gd name="T44" fmla="*/ 60 w 168"/>
                  <a:gd name="T45" fmla="*/ 106 h 157"/>
                  <a:gd name="T46" fmla="*/ 13 w 168"/>
                  <a:gd name="T47" fmla="*/ 148 h 157"/>
                  <a:gd name="T48" fmla="*/ 154 w 168"/>
                  <a:gd name="T49" fmla="*/ 148 h 157"/>
                  <a:gd name="T50" fmla="*/ 8 w 168"/>
                  <a:gd name="T51" fmla="*/ 142 h 157"/>
                  <a:gd name="T52" fmla="*/ 45 w 168"/>
                  <a:gd name="T53" fmla="*/ 105 h 157"/>
                  <a:gd name="T54" fmla="*/ 8 w 168"/>
                  <a:gd name="T55" fmla="*/ 62 h 157"/>
                  <a:gd name="T56" fmla="*/ 8 w 168"/>
                  <a:gd name="T57" fmla="*/ 142 h 157"/>
                  <a:gd name="T58" fmla="*/ 122 w 168"/>
                  <a:gd name="T59" fmla="*/ 105 h 157"/>
                  <a:gd name="T60" fmla="*/ 160 w 168"/>
                  <a:gd name="T61" fmla="*/ 142 h 157"/>
                  <a:gd name="T62" fmla="*/ 160 w 168"/>
                  <a:gd name="T63" fmla="*/ 62 h 157"/>
                  <a:gd name="T64" fmla="*/ 122 w 168"/>
                  <a:gd name="T65" fmla="*/ 105 h 157"/>
                  <a:gd name="T66" fmla="*/ 52 w 168"/>
                  <a:gd name="T67" fmla="*/ 100 h 157"/>
                  <a:gd name="T68" fmla="*/ 60 w 168"/>
                  <a:gd name="T69" fmla="*/ 97 h 157"/>
                  <a:gd name="T70" fmla="*/ 107 w 168"/>
                  <a:gd name="T71" fmla="*/ 97 h 157"/>
                  <a:gd name="T72" fmla="*/ 116 w 168"/>
                  <a:gd name="T73" fmla="*/ 100 h 157"/>
                  <a:gd name="T74" fmla="*/ 143 w 168"/>
                  <a:gd name="T75" fmla="*/ 69 h 157"/>
                  <a:gd name="T76" fmla="*/ 143 w 168"/>
                  <a:gd name="T77" fmla="*/ 19 h 157"/>
                  <a:gd name="T78" fmla="*/ 25 w 168"/>
                  <a:gd name="T79" fmla="*/ 19 h 157"/>
                  <a:gd name="T80" fmla="*/ 25 w 168"/>
                  <a:gd name="T81" fmla="*/ 69 h 157"/>
                  <a:gd name="T82" fmla="*/ 52 w 168"/>
                  <a:gd name="T83" fmla="*/ 100 h 157"/>
                  <a:gd name="T84" fmla="*/ 151 w 168"/>
                  <a:gd name="T85" fmla="*/ 59 h 157"/>
                  <a:gd name="T86" fmla="*/ 157 w 168"/>
                  <a:gd name="T87" fmla="*/ 51 h 157"/>
                  <a:gd name="T88" fmla="*/ 151 w 168"/>
                  <a:gd name="T89" fmla="*/ 47 h 157"/>
                  <a:gd name="T90" fmla="*/ 151 w 168"/>
                  <a:gd name="T91" fmla="*/ 59 h 157"/>
                  <a:gd name="T92" fmla="*/ 17 w 168"/>
                  <a:gd name="T93" fmla="*/ 59 h 157"/>
                  <a:gd name="T94" fmla="*/ 17 w 168"/>
                  <a:gd name="T95" fmla="*/ 47 h 157"/>
                  <a:gd name="T96" fmla="*/ 10 w 168"/>
                  <a:gd name="T97" fmla="*/ 51 h 157"/>
                  <a:gd name="T98" fmla="*/ 17 w 168"/>
                  <a:gd name="T99" fmla="*/ 59 h 157"/>
                  <a:gd name="T100" fmla="*/ 93 w 168"/>
                  <a:gd name="T101" fmla="*/ 10 h 157"/>
                  <a:gd name="T102" fmla="*/ 91 w 168"/>
                  <a:gd name="T103" fmla="*/ 10 h 157"/>
                  <a:gd name="T104" fmla="*/ 84 w 168"/>
                  <a:gd name="T105" fmla="*/ 8 h 157"/>
                  <a:gd name="T106" fmla="*/ 76 w 168"/>
                  <a:gd name="T107" fmla="*/ 10 h 157"/>
                  <a:gd name="T108" fmla="*/ 75 w 168"/>
                  <a:gd name="T109" fmla="*/ 10 h 157"/>
                  <a:gd name="T110" fmla="*/ 93 w 168"/>
                  <a:gd name="T111" fmla="*/ 1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8" h="157">
                    <a:moveTo>
                      <a:pt x="4" y="157"/>
                    </a:moveTo>
                    <a:cubicBezTo>
                      <a:pt x="1" y="157"/>
                      <a:pt x="0" y="154"/>
                      <a:pt x="0" y="15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48"/>
                      <a:pt x="2" y="47"/>
                      <a:pt x="2" y="47"/>
                    </a:cubicBezTo>
                    <a:cubicBezTo>
                      <a:pt x="4" y="46"/>
                      <a:pt x="9" y="42"/>
                      <a:pt x="17" y="37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2"/>
                      <a:pt x="19" y="10"/>
                      <a:pt x="21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7" y="5"/>
                      <a:pt x="72" y="2"/>
                      <a:pt x="73" y="2"/>
                    </a:cubicBezTo>
                    <a:cubicBezTo>
                      <a:pt x="76" y="1"/>
                      <a:pt x="80" y="0"/>
                      <a:pt x="84" y="0"/>
                    </a:cubicBezTo>
                    <a:cubicBezTo>
                      <a:pt x="88" y="0"/>
                      <a:pt x="92" y="1"/>
                      <a:pt x="94" y="2"/>
                    </a:cubicBezTo>
                    <a:cubicBezTo>
                      <a:pt x="96" y="2"/>
                      <a:pt x="101" y="5"/>
                      <a:pt x="109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9" y="10"/>
                      <a:pt x="151" y="12"/>
                      <a:pt x="151" y="14"/>
                    </a:cubicBezTo>
                    <a:cubicBezTo>
                      <a:pt x="151" y="37"/>
                      <a:pt x="151" y="37"/>
                      <a:pt x="151" y="37"/>
                    </a:cubicBezTo>
                    <a:cubicBezTo>
                      <a:pt x="158" y="42"/>
                      <a:pt x="164" y="46"/>
                      <a:pt x="166" y="47"/>
                    </a:cubicBezTo>
                    <a:cubicBezTo>
                      <a:pt x="166" y="47"/>
                      <a:pt x="168" y="49"/>
                      <a:pt x="168" y="51"/>
                    </a:cubicBezTo>
                    <a:cubicBezTo>
                      <a:pt x="168" y="153"/>
                      <a:pt x="168" y="153"/>
                      <a:pt x="168" y="153"/>
                    </a:cubicBezTo>
                    <a:cubicBezTo>
                      <a:pt x="168" y="155"/>
                      <a:pt x="166" y="157"/>
                      <a:pt x="164" y="157"/>
                    </a:cubicBezTo>
                    <a:lnTo>
                      <a:pt x="4" y="157"/>
                    </a:lnTo>
                    <a:close/>
                    <a:moveTo>
                      <a:pt x="154" y="148"/>
                    </a:moveTo>
                    <a:cubicBezTo>
                      <a:pt x="132" y="124"/>
                      <a:pt x="112" y="106"/>
                      <a:pt x="107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6" y="106"/>
                      <a:pt x="35" y="124"/>
                      <a:pt x="13" y="148"/>
                    </a:cubicBezTo>
                    <a:lnTo>
                      <a:pt x="154" y="148"/>
                    </a:lnTo>
                    <a:close/>
                    <a:moveTo>
                      <a:pt x="8" y="142"/>
                    </a:moveTo>
                    <a:cubicBezTo>
                      <a:pt x="18" y="131"/>
                      <a:pt x="33" y="115"/>
                      <a:pt x="45" y="105"/>
                    </a:cubicBezTo>
                    <a:cubicBezTo>
                      <a:pt x="8" y="62"/>
                      <a:pt x="8" y="62"/>
                      <a:pt x="8" y="62"/>
                    </a:cubicBezTo>
                    <a:lnTo>
                      <a:pt x="8" y="142"/>
                    </a:lnTo>
                    <a:close/>
                    <a:moveTo>
                      <a:pt x="122" y="105"/>
                    </a:moveTo>
                    <a:cubicBezTo>
                      <a:pt x="135" y="115"/>
                      <a:pt x="150" y="131"/>
                      <a:pt x="160" y="142"/>
                    </a:cubicBezTo>
                    <a:cubicBezTo>
                      <a:pt x="160" y="62"/>
                      <a:pt x="160" y="62"/>
                      <a:pt x="160" y="62"/>
                    </a:cubicBezTo>
                    <a:lnTo>
                      <a:pt x="122" y="105"/>
                    </a:lnTo>
                    <a:close/>
                    <a:moveTo>
                      <a:pt x="52" y="100"/>
                    </a:moveTo>
                    <a:cubicBezTo>
                      <a:pt x="56" y="98"/>
                      <a:pt x="58" y="97"/>
                      <a:pt x="60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9" y="97"/>
                      <a:pt x="112" y="98"/>
                      <a:pt x="116" y="100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19"/>
                      <a:pt x="143" y="19"/>
                      <a:pt x="143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69"/>
                      <a:pt x="25" y="69"/>
                      <a:pt x="25" y="69"/>
                    </a:cubicBezTo>
                    <a:lnTo>
                      <a:pt x="52" y="100"/>
                    </a:lnTo>
                    <a:close/>
                    <a:moveTo>
                      <a:pt x="151" y="59"/>
                    </a:moveTo>
                    <a:cubicBezTo>
                      <a:pt x="157" y="51"/>
                      <a:pt x="157" y="51"/>
                      <a:pt x="157" y="51"/>
                    </a:cubicBezTo>
                    <a:cubicBezTo>
                      <a:pt x="151" y="47"/>
                      <a:pt x="151" y="47"/>
                      <a:pt x="151" y="47"/>
                    </a:cubicBezTo>
                    <a:lnTo>
                      <a:pt x="151" y="59"/>
                    </a:lnTo>
                    <a:close/>
                    <a:moveTo>
                      <a:pt x="17" y="5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0" y="51"/>
                      <a:pt x="10" y="51"/>
                      <a:pt x="10" y="51"/>
                    </a:cubicBezTo>
                    <a:lnTo>
                      <a:pt x="17" y="59"/>
                    </a:lnTo>
                    <a:close/>
                    <a:moveTo>
                      <a:pt x="93" y="10"/>
                    </a:moveTo>
                    <a:cubicBezTo>
                      <a:pt x="92" y="10"/>
                      <a:pt x="92" y="10"/>
                      <a:pt x="91" y="10"/>
                    </a:cubicBezTo>
                    <a:cubicBezTo>
                      <a:pt x="90" y="9"/>
                      <a:pt x="87" y="8"/>
                      <a:pt x="84" y="8"/>
                    </a:cubicBezTo>
                    <a:cubicBezTo>
                      <a:pt x="81" y="8"/>
                      <a:pt x="78" y="9"/>
                      <a:pt x="76" y="10"/>
                    </a:cubicBezTo>
                    <a:cubicBezTo>
                      <a:pt x="76" y="10"/>
                      <a:pt x="76" y="10"/>
                      <a:pt x="75" y="10"/>
                    </a:cubicBezTo>
                    <a:lnTo>
                      <a:pt x="93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kern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</p:grpSp>
      <p:sp>
        <p:nvSpPr>
          <p:cNvPr id="26631" name="TextovéPole 22">
            <a:extLst>
              <a:ext uri="{FF2B5EF4-FFF2-40B4-BE49-F238E27FC236}">
                <a16:creationId xmlns:a16="http://schemas.microsoft.com/office/drawing/2014/main" id="{38DBD7BB-8789-604D-9C82-43957A63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57" y="1181289"/>
            <a:ext cx="543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b="1" dirty="0"/>
              <a:t>Metropolitní univerzitní banka, a.s.</a:t>
            </a:r>
          </a:p>
        </p:txBody>
      </p:sp>
      <p:sp>
        <p:nvSpPr>
          <p:cNvPr id="26632" name="TextovéPole 23">
            <a:extLst>
              <a:ext uri="{FF2B5EF4-FFF2-40B4-BE49-F238E27FC236}">
                <a16:creationId xmlns:a16="http://schemas.microsoft.com/office/drawing/2014/main" id="{A7C70CEE-77F3-5546-902B-C9F5B3D33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006" y="4058783"/>
            <a:ext cx="1494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 err="1"/>
              <a:t>info@mubanka.cz</a:t>
            </a:r>
            <a:endParaRPr lang="cs-CZ" altLang="cs-CZ" sz="1400" dirty="0"/>
          </a:p>
        </p:txBody>
      </p:sp>
      <p:sp>
        <p:nvSpPr>
          <p:cNvPr id="26633" name="TextovéPole 24">
            <a:extLst>
              <a:ext uri="{FF2B5EF4-FFF2-40B4-BE49-F238E27FC236}">
                <a16:creationId xmlns:a16="http://schemas.microsoft.com/office/drawing/2014/main" id="{2766F647-F562-6144-8563-22C7A93AE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43" y="5391494"/>
            <a:ext cx="1491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400" dirty="0"/>
              <a:t>+420 702 150 877</a:t>
            </a:r>
            <a:endParaRPr lang="cs-CZ" altLang="cs-CZ" sz="1400" dirty="0"/>
          </a:p>
        </p:txBody>
      </p:sp>
      <p:sp>
        <p:nvSpPr>
          <p:cNvPr id="26634" name="TextovéPole 25">
            <a:extLst>
              <a:ext uri="{FF2B5EF4-FFF2-40B4-BE49-F238E27FC236}">
                <a16:creationId xmlns:a16="http://schemas.microsoft.com/office/drawing/2014/main" id="{D4EAC9A8-BECB-DD42-B9A3-6E7DD159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459" y="5538933"/>
            <a:ext cx="37585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400" dirty="0"/>
              <a:t>Pokladní</a:t>
            </a:r>
            <a:r>
              <a:rPr lang="cs-CZ" dirty="0"/>
              <a:t> </a:t>
            </a:r>
            <a:r>
              <a:rPr lang="cs-CZ" sz="1400" dirty="0"/>
              <a:t>hodiny každý čtvrtek 14:00 – 16:00 h </a:t>
            </a:r>
            <a:br>
              <a:rPr lang="cs-CZ" sz="1400" dirty="0"/>
            </a:br>
            <a:r>
              <a:rPr lang="cs-CZ" sz="1400" dirty="0"/>
              <a:t>Kancelář banky:  Učňovská 100/1, </a:t>
            </a:r>
            <a:br>
              <a:rPr lang="cs-CZ" sz="1400" dirty="0"/>
            </a:br>
            <a:r>
              <a:rPr lang="cs-CZ" sz="1400" dirty="0"/>
              <a:t>13. patro, místnost 1305.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Po dobu restrikcí díky COVID – na vyžádání, pište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na info@mubanka.cz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C95B69-4981-1247-83D6-B02946692409}"/>
              </a:ext>
            </a:extLst>
          </p:cNvPr>
          <p:cNvSpPr/>
          <p:nvPr/>
        </p:nvSpPr>
        <p:spPr>
          <a:xfrm>
            <a:off x="6605225" y="1861406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ct val="0"/>
              </a:spcBef>
            </a:pPr>
            <a:r>
              <a:rPr lang="cs-CZ" sz="1400" b="1" dirty="0">
                <a:latin typeface="Calibri" panose="020F0502020204030204" pitchFamily="34" charset="0"/>
              </a:rPr>
              <a:t>Sídlo</a:t>
            </a:r>
            <a:r>
              <a:rPr lang="cs-CZ" sz="1400" dirty="0">
                <a:latin typeface="Calibri" panose="020F0502020204030204" pitchFamily="34" charset="0"/>
              </a:rPr>
              <a:t>: Učňovská 100/1, 190 00, Praha 9</a:t>
            </a:r>
            <a:br>
              <a:rPr lang="cs-CZ" sz="1400" dirty="0">
                <a:latin typeface="Calibri" panose="020F0502020204030204" pitchFamily="34" charset="0"/>
              </a:rPr>
            </a:br>
            <a:r>
              <a:rPr lang="cs-CZ" sz="1400" b="1" dirty="0">
                <a:latin typeface="Calibri" panose="020F0502020204030204" pitchFamily="34" charset="0"/>
              </a:rPr>
              <a:t>IČ</a:t>
            </a:r>
            <a:r>
              <a:rPr lang="cs-CZ" sz="1400" dirty="0">
                <a:latin typeface="Calibri" panose="020F0502020204030204" pitchFamily="34" charset="0"/>
              </a:rPr>
              <a:t>: 999 99 999, </a:t>
            </a:r>
          </a:p>
          <a:p>
            <a:pPr lvl="1">
              <a:spcBef>
                <a:spcPct val="0"/>
              </a:spcBef>
            </a:pPr>
            <a:r>
              <a:rPr lang="cs-CZ" sz="1400" b="1" dirty="0">
                <a:latin typeface="Calibri" panose="020F0502020204030204" pitchFamily="34" charset="0"/>
              </a:rPr>
              <a:t>Registrace: </a:t>
            </a:r>
            <a:r>
              <a:rPr lang="cs-CZ" sz="1400" dirty="0">
                <a:latin typeface="Calibri" panose="020F0502020204030204" pitchFamily="34" charset="0"/>
              </a:rPr>
              <a:t>řádný  zápis do fiktivního OR u CEFIF Praha při NPI Praha</a:t>
            </a:r>
          </a:p>
          <a:p>
            <a:pPr lvl="1">
              <a:spcBef>
                <a:spcPct val="0"/>
              </a:spcBef>
            </a:pPr>
            <a:r>
              <a:rPr lang="cs-CZ" sz="1400" dirty="0">
                <a:latin typeface="Calibri" panose="020F0502020204030204" pitchFamily="34" charset="0"/>
              </a:rPr>
              <a:t>a pro mezinárodní spolupráci u PEN WORLDWIDE Network.</a:t>
            </a:r>
          </a:p>
          <a:p>
            <a:pPr lvl="1">
              <a:spcBef>
                <a:spcPct val="0"/>
              </a:spcBef>
            </a:pPr>
            <a:r>
              <a:rPr lang="cs-CZ" sz="1400" b="1" dirty="0">
                <a:latin typeface="Calibri" panose="020F0502020204030204" pitchFamily="34" charset="0"/>
              </a:rPr>
              <a:t>Předmět činnosti: </a:t>
            </a:r>
            <a:r>
              <a:rPr lang="cs-CZ" sz="1400" dirty="0">
                <a:latin typeface="Calibri" panose="020F0502020204030204" pitchFamily="34" charset="0"/>
              </a:rPr>
              <a:t>bankovní a finanční služby pro fiktivní firmy.</a:t>
            </a:r>
            <a:br>
              <a:rPr lang="cs-CZ" sz="1400" dirty="0">
                <a:latin typeface="Calibri" panose="020F0502020204030204" pitchFamily="34" charset="0"/>
              </a:rPr>
            </a:br>
            <a:r>
              <a:rPr lang="cs-CZ" sz="1400" b="1" dirty="0">
                <a:latin typeface="Calibri" panose="020F0502020204030204" pitchFamily="34" charset="0"/>
              </a:rPr>
              <a:t>SWIFT</a:t>
            </a:r>
            <a:r>
              <a:rPr lang="cs-CZ" sz="1400" dirty="0">
                <a:latin typeface="Calibri" panose="020F0502020204030204" pitchFamily="34" charset="0"/>
              </a:rPr>
              <a:t> </a:t>
            </a:r>
            <a:r>
              <a:rPr lang="cs-CZ" sz="1400" b="1" dirty="0">
                <a:latin typeface="Calibri" panose="020F0502020204030204" pitchFamily="34" charset="0"/>
              </a:rPr>
              <a:t>kód</a:t>
            </a:r>
            <a:r>
              <a:rPr lang="cs-CZ" sz="1400" dirty="0">
                <a:latin typeface="Calibri" panose="020F0502020204030204" pitchFamily="34" charset="0"/>
              </a:rPr>
              <a:t>: CZ01Metropol</a:t>
            </a:r>
            <a:br>
              <a:rPr lang="cs-CZ" sz="1400" dirty="0">
                <a:latin typeface="Calibri" panose="020F0502020204030204" pitchFamily="34" charset="0"/>
              </a:rPr>
            </a:br>
            <a:r>
              <a:rPr lang="cs-CZ" sz="1400" b="1" dirty="0">
                <a:latin typeface="Calibri" panose="020F0502020204030204" pitchFamily="34" charset="0"/>
              </a:rPr>
              <a:t>BIC</a:t>
            </a:r>
            <a:r>
              <a:rPr lang="cs-CZ" sz="1400" dirty="0">
                <a:latin typeface="Calibri" panose="020F0502020204030204" pitchFamily="34" charset="0"/>
              </a:rPr>
              <a:t>: METRCZP1</a:t>
            </a:r>
            <a:endParaRPr lang="cs-CZ" altLang="cs-CZ" sz="1400" dirty="0">
              <a:latin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22A38C-3CC4-B54C-9860-77EBE61D22F4}"/>
              </a:ext>
            </a:extLst>
          </p:cNvPr>
          <p:cNvSpPr/>
          <p:nvPr/>
        </p:nvSpPr>
        <p:spPr>
          <a:xfrm>
            <a:off x="7548803" y="3524572"/>
            <a:ext cx="2104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https://www.mubanka.cz/</a:t>
            </a:r>
            <a:endParaRPr lang="cs-CZ" sz="1400" dirty="0"/>
          </a:p>
        </p:txBody>
      </p:sp>
      <p:sp>
        <p:nvSpPr>
          <p:cNvPr id="27" name="Freeform 104">
            <a:extLst>
              <a:ext uri="{FF2B5EF4-FFF2-40B4-BE49-F238E27FC236}">
                <a16:creationId xmlns:a16="http://schemas.microsoft.com/office/drawing/2014/main" id="{A08560ED-CACD-1641-B4B4-E6A78396F390}"/>
              </a:ext>
            </a:extLst>
          </p:cNvPr>
          <p:cNvSpPr>
            <a:spLocks/>
          </p:cNvSpPr>
          <p:nvPr/>
        </p:nvSpPr>
        <p:spPr bwMode="auto">
          <a:xfrm>
            <a:off x="7129203" y="3554467"/>
            <a:ext cx="358774" cy="349250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507530A-A43C-964E-97B1-DA2A46DAE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314" y="3642804"/>
            <a:ext cx="194618" cy="193010"/>
          </a:xfrm>
          <a:prstGeom prst="rect">
            <a:avLst/>
          </a:prstGeom>
        </p:spPr>
      </p:pic>
      <p:sp>
        <p:nvSpPr>
          <p:cNvPr id="30" name="Freeform 104">
            <a:extLst>
              <a:ext uri="{FF2B5EF4-FFF2-40B4-BE49-F238E27FC236}">
                <a16:creationId xmlns:a16="http://schemas.microsoft.com/office/drawing/2014/main" id="{A63D2A0A-9912-485E-A0A7-F8CC32FEF6B1}"/>
              </a:ext>
            </a:extLst>
          </p:cNvPr>
          <p:cNvSpPr>
            <a:spLocks/>
          </p:cNvSpPr>
          <p:nvPr/>
        </p:nvSpPr>
        <p:spPr bwMode="auto">
          <a:xfrm>
            <a:off x="7123031" y="4467621"/>
            <a:ext cx="358774" cy="349250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104">
            <a:extLst>
              <a:ext uri="{FF2B5EF4-FFF2-40B4-BE49-F238E27FC236}">
                <a16:creationId xmlns:a16="http://schemas.microsoft.com/office/drawing/2014/main" id="{78ED174D-FFB6-4B17-975F-AD08A3211423}"/>
              </a:ext>
            </a:extLst>
          </p:cNvPr>
          <p:cNvSpPr>
            <a:spLocks/>
          </p:cNvSpPr>
          <p:nvPr/>
        </p:nvSpPr>
        <p:spPr bwMode="auto">
          <a:xfrm>
            <a:off x="7123031" y="4874150"/>
            <a:ext cx="375049" cy="384237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E7AC729C-5B29-4BE3-8960-EE6A608BCF8E}"/>
              </a:ext>
            </a:extLst>
          </p:cNvPr>
          <p:cNvSpPr/>
          <p:nvPr/>
        </p:nvSpPr>
        <p:spPr>
          <a:xfrm>
            <a:off x="7255186" y="4539134"/>
            <a:ext cx="100811" cy="206223"/>
          </a:xfrm>
          <a:custGeom>
            <a:avLst/>
            <a:gdLst/>
            <a:ahLst/>
            <a:cxnLst/>
            <a:rect l="l" t="t" r="r" b="b"/>
            <a:pathLst>
              <a:path w="328295" h="631825">
                <a:moveTo>
                  <a:pt x="212841" y="631484"/>
                </a:moveTo>
                <a:lnTo>
                  <a:pt x="96941" y="631484"/>
                </a:lnTo>
                <a:lnTo>
                  <a:pt x="96941" y="343445"/>
                </a:lnTo>
                <a:lnTo>
                  <a:pt x="0" y="343445"/>
                </a:lnTo>
                <a:lnTo>
                  <a:pt x="0" y="231187"/>
                </a:lnTo>
                <a:lnTo>
                  <a:pt x="96941" y="231187"/>
                </a:lnTo>
                <a:lnTo>
                  <a:pt x="96941" y="148406"/>
                </a:lnTo>
                <a:lnTo>
                  <a:pt x="103726" y="96077"/>
                </a:lnTo>
                <a:lnTo>
                  <a:pt x="123070" y="54660"/>
                </a:lnTo>
                <a:lnTo>
                  <a:pt x="153458" y="24568"/>
                </a:lnTo>
                <a:lnTo>
                  <a:pt x="193374" y="6210"/>
                </a:lnTo>
                <a:lnTo>
                  <a:pt x="241302" y="0"/>
                </a:lnTo>
                <a:lnTo>
                  <a:pt x="270727" y="499"/>
                </a:lnTo>
                <a:lnTo>
                  <a:pt x="296167" y="1700"/>
                </a:lnTo>
                <a:lnTo>
                  <a:pt x="315826" y="3158"/>
                </a:lnTo>
                <a:lnTo>
                  <a:pt x="327907" y="4427"/>
                </a:lnTo>
                <a:lnTo>
                  <a:pt x="327907" y="104825"/>
                </a:lnTo>
                <a:lnTo>
                  <a:pt x="268507" y="104858"/>
                </a:lnTo>
                <a:lnTo>
                  <a:pt x="240152" y="108827"/>
                </a:lnTo>
                <a:lnTo>
                  <a:pt x="223201" y="119996"/>
                </a:lnTo>
                <a:lnTo>
                  <a:pt x="214987" y="137259"/>
                </a:lnTo>
                <a:lnTo>
                  <a:pt x="212841" y="159511"/>
                </a:lnTo>
                <a:lnTo>
                  <a:pt x="212841" y="231185"/>
                </a:lnTo>
                <a:lnTo>
                  <a:pt x="324012" y="231185"/>
                </a:lnTo>
                <a:lnTo>
                  <a:pt x="309530" y="343443"/>
                </a:lnTo>
                <a:lnTo>
                  <a:pt x="212841" y="343443"/>
                </a:lnTo>
                <a:lnTo>
                  <a:pt x="212841" y="6314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ovéPole 23">
            <a:extLst>
              <a:ext uri="{FF2B5EF4-FFF2-40B4-BE49-F238E27FC236}">
                <a16:creationId xmlns:a16="http://schemas.microsoft.com/office/drawing/2014/main" id="{E4BC1C3C-2A20-438E-AD87-86BF7807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995" y="4504350"/>
            <a:ext cx="24763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Metropolitní univerzitní banka</a:t>
            </a:r>
          </a:p>
        </p:txBody>
      </p:sp>
      <p:sp>
        <p:nvSpPr>
          <p:cNvPr id="34" name="TextovéPole 23">
            <a:extLst>
              <a:ext uri="{FF2B5EF4-FFF2-40B4-BE49-F238E27FC236}">
                <a16:creationId xmlns:a16="http://schemas.microsoft.com/office/drawing/2014/main" id="{9FB20514-3E3C-461D-BAB8-6D9D2EB5A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995" y="4964527"/>
            <a:ext cx="10231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@</a:t>
            </a:r>
            <a:r>
              <a:rPr lang="cs-CZ" altLang="cs-CZ" sz="1400" dirty="0" err="1"/>
              <a:t>mubanka</a:t>
            </a:r>
            <a:endParaRPr lang="cs-CZ" altLang="cs-CZ" sz="1400" dirty="0"/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381B02F1-ED08-4A0A-814B-413D116AE066}"/>
              </a:ext>
            </a:extLst>
          </p:cNvPr>
          <p:cNvSpPr/>
          <p:nvPr/>
        </p:nvSpPr>
        <p:spPr>
          <a:xfrm>
            <a:off x="7162475" y="4968824"/>
            <a:ext cx="278296" cy="224832"/>
          </a:xfrm>
          <a:custGeom>
            <a:avLst/>
            <a:gdLst/>
            <a:ahLst/>
            <a:cxnLst/>
            <a:rect l="l" t="t" r="r" b="b"/>
            <a:pathLst>
              <a:path w="885825" h="885825">
                <a:moveTo>
                  <a:pt x="442787" y="885630"/>
                </a:moveTo>
                <a:lnTo>
                  <a:pt x="324029" y="885072"/>
                </a:lnTo>
                <a:lnTo>
                  <a:pt x="260149" y="882913"/>
                </a:lnTo>
                <a:lnTo>
                  <a:pt x="199253" y="875902"/>
                </a:lnTo>
                <a:lnTo>
                  <a:pt x="152623" y="862340"/>
                </a:lnTo>
                <a:lnTo>
                  <a:pt x="111743" y="841839"/>
                </a:lnTo>
                <a:lnTo>
                  <a:pt x="74211" y="811294"/>
                </a:lnTo>
                <a:lnTo>
                  <a:pt x="43666" y="773762"/>
                </a:lnTo>
                <a:lnTo>
                  <a:pt x="23166" y="732882"/>
                </a:lnTo>
                <a:lnTo>
                  <a:pt x="9604" y="686252"/>
                </a:lnTo>
                <a:lnTo>
                  <a:pt x="2592" y="625356"/>
                </a:lnTo>
                <a:lnTo>
                  <a:pt x="435" y="561477"/>
                </a:lnTo>
                <a:lnTo>
                  <a:pt x="0" y="515389"/>
                </a:lnTo>
                <a:lnTo>
                  <a:pt x="0" y="370074"/>
                </a:lnTo>
                <a:lnTo>
                  <a:pt x="435" y="324032"/>
                </a:lnTo>
                <a:lnTo>
                  <a:pt x="2607" y="260080"/>
                </a:lnTo>
                <a:lnTo>
                  <a:pt x="9604" y="199378"/>
                </a:lnTo>
                <a:lnTo>
                  <a:pt x="23166" y="152748"/>
                </a:lnTo>
                <a:lnTo>
                  <a:pt x="43642" y="111868"/>
                </a:lnTo>
                <a:lnTo>
                  <a:pt x="74017" y="74336"/>
                </a:lnTo>
                <a:lnTo>
                  <a:pt x="111549" y="43791"/>
                </a:lnTo>
                <a:lnTo>
                  <a:pt x="152429" y="23290"/>
                </a:lnTo>
                <a:lnTo>
                  <a:pt x="199059" y="9728"/>
                </a:lnTo>
                <a:lnTo>
                  <a:pt x="259955" y="2717"/>
                </a:lnTo>
                <a:lnTo>
                  <a:pt x="323908" y="558"/>
                </a:lnTo>
                <a:lnTo>
                  <a:pt x="442593" y="0"/>
                </a:lnTo>
                <a:lnTo>
                  <a:pt x="561376" y="533"/>
                </a:lnTo>
                <a:lnTo>
                  <a:pt x="625426" y="2523"/>
                </a:lnTo>
                <a:lnTo>
                  <a:pt x="686321" y="9534"/>
                </a:lnTo>
                <a:lnTo>
                  <a:pt x="732951" y="23096"/>
                </a:lnTo>
                <a:lnTo>
                  <a:pt x="773832" y="43597"/>
                </a:lnTo>
                <a:lnTo>
                  <a:pt x="811364" y="74142"/>
                </a:lnTo>
                <a:lnTo>
                  <a:pt x="816457" y="79770"/>
                </a:lnTo>
                <a:lnTo>
                  <a:pt x="442593" y="79770"/>
                </a:lnTo>
                <a:lnTo>
                  <a:pt x="371344" y="79864"/>
                </a:lnTo>
                <a:lnTo>
                  <a:pt x="326334" y="80231"/>
                </a:lnTo>
                <a:lnTo>
                  <a:pt x="263643" y="82293"/>
                </a:lnTo>
                <a:lnTo>
                  <a:pt x="212088" y="88504"/>
                </a:lnTo>
                <a:lnTo>
                  <a:pt x="166907" y="104068"/>
                </a:lnTo>
                <a:lnTo>
                  <a:pt x="130497" y="130816"/>
                </a:lnTo>
                <a:lnTo>
                  <a:pt x="103667" y="167226"/>
                </a:lnTo>
                <a:lnTo>
                  <a:pt x="88040" y="212552"/>
                </a:lnTo>
                <a:lnTo>
                  <a:pt x="81975" y="263961"/>
                </a:lnTo>
                <a:lnTo>
                  <a:pt x="79913" y="326652"/>
                </a:lnTo>
                <a:lnTo>
                  <a:pt x="79559" y="370074"/>
                </a:lnTo>
                <a:lnTo>
                  <a:pt x="79556" y="515389"/>
                </a:lnTo>
                <a:lnTo>
                  <a:pt x="79913" y="559172"/>
                </a:lnTo>
                <a:lnTo>
                  <a:pt x="81975" y="621863"/>
                </a:lnTo>
                <a:lnTo>
                  <a:pt x="88186" y="673418"/>
                </a:lnTo>
                <a:lnTo>
                  <a:pt x="103749" y="718598"/>
                </a:lnTo>
                <a:lnTo>
                  <a:pt x="130497" y="755008"/>
                </a:lnTo>
                <a:lnTo>
                  <a:pt x="166907" y="781838"/>
                </a:lnTo>
                <a:lnTo>
                  <a:pt x="212233" y="797465"/>
                </a:lnTo>
                <a:lnTo>
                  <a:pt x="263643" y="803531"/>
                </a:lnTo>
                <a:lnTo>
                  <a:pt x="326336" y="805593"/>
                </a:lnTo>
                <a:lnTo>
                  <a:pt x="371350" y="805960"/>
                </a:lnTo>
                <a:lnTo>
                  <a:pt x="816106" y="806054"/>
                </a:lnTo>
                <a:lnTo>
                  <a:pt x="811364" y="811294"/>
                </a:lnTo>
                <a:lnTo>
                  <a:pt x="773832" y="841839"/>
                </a:lnTo>
                <a:lnTo>
                  <a:pt x="732951" y="862340"/>
                </a:lnTo>
                <a:lnTo>
                  <a:pt x="686321" y="875902"/>
                </a:lnTo>
                <a:lnTo>
                  <a:pt x="625426" y="882913"/>
                </a:lnTo>
                <a:lnTo>
                  <a:pt x="561473" y="885072"/>
                </a:lnTo>
                <a:lnTo>
                  <a:pt x="442787" y="885630"/>
                </a:lnTo>
                <a:close/>
              </a:path>
              <a:path w="885825" h="885825">
                <a:moveTo>
                  <a:pt x="816106" y="806054"/>
                </a:moveTo>
                <a:lnTo>
                  <a:pt x="442593" y="806054"/>
                </a:lnTo>
                <a:lnTo>
                  <a:pt x="513843" y="805960"/>
                </a:lnTo>
                <a:lnTo>
                  <a:pt x="558854" y="805593"/>
                </a:lnTo>
                <a:lnTo>
                  <a:pt x="621544" y="803531"/>
                </a:lnTo>
                <a:lnTo>
                  <a:pt x="673099" y="797320"/>
                </a:lnTo>
                <a:lnTo>
                  <a:pt x="718279" y="781756"/>
                </a:lnTo>
                <a:lnTo>
                  <a:pt x="754689" y="755008"/>
                </a:lnTo>
                <a:lnTo>
                  <a:pt x="781519" y="718598"/>
                </a:lnTo>
                <a:lnTo>
                  <a:pt x="797147" y="673272"/>
                </a:lnTo>
                <a:lnTo>
                  <a:pt x="803212" y="621863"/>
                </a:lnTo>
                <a:lnTo>
                  <a:pt x="805274" y="559172"/>
                </a:lnTo>
                <a:lnTo>
                  <a:pt x="805631" y="515389"/>
                </a:lnTo>
                <a:lnTo>
                  <a:pt x="805628" y="370074"/>
                </a:lnTo>
                <a:lnTo>
                  <a:pt x="805274" y="326652"/>
                </a:lnTo>
                <a:lnTo>
                  <a:pt x="803212" y="263961"/>
                </a:lnTo>
                <a:lnTo>
                  <a:pt x="797001" y="212406"/>
                </a:lnTo>
                <a:lnTo>
                  <a:pt x="781437" y="167226"/>
                </a:lnTo>
                <a:lnTo>
                  <a:pt x="754689" y="130816"/>
                </a:lnTo>
                <a:lnTo>
                  <a:pt x="718279" y="103986"/>
                </a:lnTo>
                <a:lnTo>
                  <a:pt x="672953" y="88359"/>
                </a:lnTo>
                <a:lnTo>
                  <a:pt x="621544" y="82293"/>
                </a:lnTo>
                <a:lnTo>
                  <a:pt x="558853" y="80231"/>
                </a:lnTo>
                <a:lnTo>
                  <a:pt x="513842" y="79864"/>
                </a:lnTo>
                <a:lnTo>
                  <a:pt x="442593" y="79770"/>
                </a:lnTo>
                <a:lnTo>
                  <a:pt x="816457" y="79770"/>
                </a:lnTo>
                <a:lnTo>
                  <a:pt x="841908" y="111674"/>
                </a:lnTo>
                <a:lnTo>
                  <a:pt x="862409" y="152554"/>
                </a:lnTo>
                <a:lnTo>
                  <a:pt x="875971" y="199184"/>
                </a:lnTo>
                <a:lnTo>
                  <a:pt x="882991" y="260274"/>
                </a:lnTo>
                <a:lnTo>
                  <a:pt x="885142" y="324032"/>
                </a:lnTo>
                <a:lnTo>
                  <a:pt x="885576" y="370074"/>
                </a:lnTo>
                <a:lnTo>
                  <a:pt x="885576" y="515389"/>
                </a:lnTo>
                <a:lnTo>
                  <a:pt x="885142" y="561477"/>
                </a:lnTo>
                <a:lnTo>
                  <a:pt x="882983" y="625356"/>
                </a:lnTo>
                <a:lnTo>
                  <a:pt x="875971" y="686252"/>
                </a:lnTo>
                <a:lnTo>
                  <a:pt x="862409" y="732882"/>
                </a:lnTo>
                <a:lnTo>
                  <a:pt x="841908" y="773762"/>
                </a:lnTo>
                <a:lnTo>
                  <a:pt x="828155" y="792737"/>
                </a:lnTo>
                <a:lnTo>
                  <a:pt x="816106" y="80605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929332D6-0ED5-4E04-A6FE-8C597642F3A6}"/>
              </a:ext>
            </a:extLst>
          </p:cNvPr>
          <p:cNvSpPr/>
          <p:nvPr/>
        </p:nvSpPr>
        <p:spPr>
          <a:xfrm flipV="1">
            <a:off x="10836237" y="3900148"/>
            <a:ext cx="120660" cy="124105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73" y="454751"/>
                </a:moveTo>
                <a:lnTo>
                  <a:pt x="181644" y="450128"/>
                </a:lnTo>
                <a:lnTo>
                  <a:pt x="138952" y="436868"/>
                </a:lnTo>
                <a:lnTo>
                  <a:pt x="100314" y="415888"/>
                </a:lnTo>
                <a:lnTo>
                  <a:pt x="66645" y="388106"/>
                </a:lnTo>
                <a:lnTo>
                  <a:pt x="38863" y="354437"/>
                </a:lnTo>
                <a:lnTo>
                  <a:pt x="17883" y="315798"/>
                </a:lnTo>
                <a:lnTo>
                  <a:pt x="4623" y="273107"/>
                </a:lnTo>
                <a:lnTo>
                  <a:pt x="0" y="227278"/>
                </a:lnTo>
                <a:lnTo>
                  <a:pt x="4615" y="181458"/>
                </a:lnTo>
                <a:lnTo>
                  <a:pt x="17853" y="138789"/>
                </a:lnTo>
                <a:lnTo>
                  <a:pt x="38801" y="100181"/>
                </a:lnTo>
                <a:lnTo>
                  <a:pt x="66548" y="66548"/>
                </a:lnTo>
                <a:lnTo>
                  <a:pt x="100181" y="38801"/>
                </a:lnTo>
                <a:lnTo>
                  <a:pt x="138789" y="17853"/>
                </a:lnTo>
                <a:lnTo>
                  <a:pt x="181459" y="4615"/>
                </a:lnTo>
                <a:lnTo>
                  <a:pt x="227278" y="0"/>
                </a:lnTo>
                <a:lnTo>
                  <a:pt x="273107" y="4615"/>
                </a:lnTo>
                <a:lnTo>
                  <a:pt x="315801" y="17853"/>
                </a:lnTo>
                <a:lnTo>
                  <a:pt x="354447" y="38801"/>
                </a:lnTo>
                <a:lnTo>
                  <a:pt x="388130" y="66548"/>
                </a:lnTo>
                <a:lnTo>
                  <a:pt x="399222" y="79964"/>
                </a:lnTo>
                <a:lnTo>
                  <a:pt x="227278" y="79964"/>
                </a:lnTo>
                <a:lnTo>
                  <a:pt x="180635" y="87480"/>
                </a:lnTo>
                <a:lnTo>
                  <a:pt x="140140" y="108410"/>
                </a:lnTo>
                <a:lnTo>
                  <a:pt x="108216" y="140334"/>
                </a:lnTo>
                <a:lnTo>
                  <a:pt x="87285" y="180829"/>
                </a:lnTo>
                <a:lnTo>
                  <a:pt x="79770" y="227473"/>
                </a:lnTo>
                <a:lnTo>
                  <a:pt x="87285" y="274116"/>
                </a:lnTo>
                <a:lnTo>
                  <a:pt x="108216" y="314611"/>
                </a:lnTo>
                <a:lnTo>
                  <a:pt x="140140" y="346535"/>
                </a:lnTo>
                <a:lnTo>
                  <a:pt x="180635" y="367466"/>
                </a:lnTo>
                <a:lnTo>
                  <a:pt x="227278" y="374981"/>
                </a:lnTo>
                <a:lnTo>
                  <a:pt x="399195" y="374981"/>
                </a:lnTo>
                <a:lnTo>
                  <a:pt x="388300" y="388179"/>
                </a:lnTo>
                <a:lnTo>
                  <a:pt x="354631" y="415940"/>
                </a:lnTo>
                <a:lnTo>
                  <a:pt x="315993" y="436895"/>
                </a:lnTo>
                <a:lnTo>
                  <a:pt x="273301" y="450136"/>
                </a:lnTo>
                <a:lnTo>
                  <a:pt x="227473" y="454751"/>
                </a:lnTo>
                <a:close/>
              </a:path>
              <a:path w="455295" h="455295">
                <a:moveTo>
                  <a:pt x="399195" y="374981"/>
                </a:moveTo>
                <a:lnTo>
                  <a:pt x="227278" y="374981"/>
                </a:lnTo>
                <a:lnTo>
                  <a:pt x="273941" y="367447"/>
                </a:lnTo>
                <a:lnTo>
                  <a:pt x="314473" y="346479"/>
                </a:lnTo>
                <a:lnTo>
                  <a:pt x="346425" y="314527"/>
                </a:lnTo>
                <a:lnTo>
                  <a:pt x="367346" y="274042"/>
                </a:lnTo>
                <a:lnTo>
                  <a:pt x="374787" y="227473"/>
                </a:lnTo>
                <a:lnTo>
                  <a:pt x="367271" y="180829"/>
                </a:lnTo>
                <a:lnTo>
                  <a:pt x="346341" y="140334"/>
                </a:lnTo>
                <a:lnTo>
                  <a:pt x="314417" y="108410"/>
                </a:lnTo>
                <a:lnTo>
                  <a:pt x="273922" y="87480"/>
                </a:lnTo>
                <a:lnTo>
                  <a:pt x="227278" y="79964"/>
                </a:lnTo>
                <a:lnTo>
                  <a:pt x="399222" y="79964"/>
                </a:lnTo>
                <a:lnTo>
                  <a:pt x="415936" y="100181"/>
                </a:lnTo>
                <a:lnTo>
                  <a:pt x="436950" y="138789"/>
                </a:lnTo>
                <a:lnTo>
                  <a:pt x="450258" y="181459"/>
                </a:lnTo>
                <a:lnTo>
                  <a:pt x="454946" y="227278"/>
                </a:lnTo>
                <a:lnTo>
                  <a:pt x="450322" y="273162"/>
                </a:lnTo>
                <a:lnTo>
                  <a:pt x="437062" y="315880"/>
                </a:lnTo>
                <a:lnTo>
                  <a:pt x="416083" y="354522"/>
                </a:lnTo>
                <a:lnTo>
                  <a:pt x="399195" y="37498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DCC469D8-F345-4DD2-9B70-CCCCE6C0D19D}"/>
              </a:ext>
            </a:extLst>
          </p:cNvPr>
          <p:cNvSpPr/>
          <p:nvPr/>
        </p:nvSpPr>
        <p:spPr>
          <a:xfrm flipV="1">
            <a:off x="7336707" y="5041151"/>
            <a:ext cx="45719" cy="457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072FDFC6-6D7F-4E61-8827-50BA9FF3A7FA}"/>
              </a:ext>
            </a:extLst>
          </p:cNvPr>
          <p:cNvSpPr/>
          <p:nvPr/>
        </p:nvSpPr>
        <p:spPr>
          <a:xfrm flipV="1">
            <a:off x="7206435" y="5035971"/>
            <a:ext cx="115324" cy="114388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73" y="454751"/>
                </a:moveTo>
                <a:lnTo>
                  <a:pt x="181644" y="450128"/>
                </a:lnTo>
                <a:lnTo>
                  <a:pt x="138952" y="436868"/>
                </a:lnTo>
                <a:lnTo>
                  <a:pt x="100314" y="415888"/>
                </a:lnTo>
                <a:lnTo>
                  <a:pt x="66645" y="388106"/>
                </a:lnTo>
                <a:lnTo>
                  <a:pt x="38863" y="354437"/>
                </a:lnTo>
                <a:lnTo>
                  <a:pt x="17883" y="315798"/>
                </a:lnTo>
                <a:lnTo>
                  <a:pt x="4623" y="273107"/>
                </a:lnTo>
                <a:lnTo>
                  <a:pt x="0" y="227278"/>
                </a:lnTo>
                <a:lnTo>
                  <a:pt x="4615" y="181458"/>
                </a:lnTo>
                <a:lnTo>
                  <a:pt x="17853" y="138789"/>
                </a:lnTo>
                <a:lnTo>
                  <a:pt x="38801" y="100181"/>
                </a:lnTo>
                <a:lnTo>
                  <a:pt x="66548" y="66548"/>
                </a:lnTo>
                <a:lnTo>
                  <a:pt x="100181" y="38801"/>
                </a:lnTo>
                <a:lnTo>
                  <a:pt x="138789" y="17853"/>
                </a:lnTo>
                <a:lnTo>
                  <a:pt x="181459" y="4615"/>
                </a:lnTo>
                <a:lnTo>
                  <a:pt x="227278" y="0"/>
                </a:lnTo>
                <a:lnTo>
                  <a:pt x="273107" y="4615"/>
                </a:lnTo>
                <a:lnTo>
                  <a:pt x="315801" y="17853"/>
                </a:lnTo>
                <a:lnTo>
                  <a:pt x="354447" y="38801"/>
                </a:lnTo>
                <a:lnTo>
                  <a:pt x="388130" y="66548"/>
                </a:lnTo>
                <a:lnTo>
                  <a:pt x="399222" y="79964"/>
                </a:lnTo>
                <a:lnTo>
                  <a:pt x="227278" y="79964"/>
                </a:lnTo>
                <a:lnTo>
                  <a:pt x="180635" y="87480"/>
                </a:lnTo>
                <a:lnTo>
                  <a:pt x="140140" y="108410"/>
                </a:lnTo>
                <a:lnTo>
                  <a:pt x="108216" y="140334"/>
                </a:lnTo>
                <a:lnTo>
                  <a:pt x="87285" y="180829"/>
                </a:lnTo>
                <a:lnTo>
                  <a:pt x="79770" y="227473"/>
                </a:lnTo>
                <a:lnTo>
                  <a:pt x="87285" y="274116"/>
                </a:lnTo>
                <a:lnTo>
                  <a:pt x="108216" y="314611"/>
                </a:lnTo>
                <a:lnTo>
                  <a:pt x="140140" y="346535"/>
                </a:lnTo>
                <a:lnTo>
                  <a:pt x="180635" y="367466"/>
                </a:lnTo>
                <a:lnTo>
                  <a:pt x="227278" y="374981"/>
                </a:lnTo>
                <a:lnTo>
                  <a:pt x="399195" y="374981"/>
                </a:lnTo>
                <a:lnTo>
                  <a:pt x="388300" y="388179"/>
                </a:lnTo>
                <a:lnTo>
                  <a:pt x="354631" y="415940"/>
                </a:lnTo>
                <a:lnTo>
                  <a:pt x="315993" y="436895"/>
                </a:lnTo>
                <a:lnTo>
                  <a:pt x="273301" y="450136"/>
                </a:lnTo>
                <a:lnTo>
                  <a:pt x="227473" y="454751"/>
                </a:lnTo>
                <a:close/>
              </a:path>
              <a:path w="455295" h="455295">
                <a:moveTo>
                  <a:pt x="399195" y="374981"/>
                </a:moveTo>
                <a:lnTo>
                  <a:pt x="227278" y="374981"/>
                </a:lnTo>
                <a:lnTo>
                  <a:pt x="273941" y="367447"/>
                </a:lnTo>
                <a:lnTo>
                  <a:pt x="314473" y="346479"/>
                </a:lnTo>
                <a:lnTo>
                  <a:pt x="346425" y="314527"/>
                </a:lnTo>
                <a:lnTo>
                  <a:pt x="367346" y="274042"/>
                </a:lnTo>
                <a:lnTo>
                  <a:pt x="374787" y="227473"/>
                </a:lnTo>
                <a:lnTo>
                  <a:pt x="367271" y="180829"/>
                </a:lnTo>
                <a:lnTo>
                  <a:pt x="346341" y="140334"/>
                </a:lnTo>
                <a:lnTo>
                  <a:pt x="314417" y="108410"/>
                </a:lnTo>
                <a:lnTo>
                  <a:pt x="273922" y="87480"/>
                </a:lnTo>
                <a:lnTo>
                  <a:pt x="227278" y="79964"/>
                </a:lnTo>
                <a:lnTo>
                  <a:pt x="399222" y="79964"/>
                </a:lnTo>
                <a:lnTo>
                  <a:pt x="415936" y="100181"/>
                </a:lnTo>
                <a:lnTo>
                  <a:pt x="436950" y="138789"/>
                </a:lnTo>
                <a:lnTo>
                  <a:pt x="450258" y="181459"/>
                </a:lnTo>
                <a:lnTo>
                  <a:pt x="454946" y="227278"/>
                </a:lnTo>
                <a:lnTo>
                  <a:pt x="450322" y="273162"/>
                </a:lnTo>
                <a:lnTo>
                  <a:pt x="437062" y="315880"/>
                </a:lnTo>
                <a:lnTo>
                  <a:pt x="416083" y="354522"/>
                </a:lnTo>
                <a:lnTo>
                  <a:pt x="399195" y="3749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54D75A1D-37B1-476D-B09D-EF1C9904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14:switch dir="r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V="1">
            <a:off x="0" y="5982869"/>
            <a:ext cx="12192001" cy="880110"/>
          </a:xfrm>
          <a:prstGeom prst="rect">
            <a:avLst/>
          </a:prstGeom>
          <a:effectLst/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A1BFF4B-F36B-B04F-ADAD-465B0959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67" y="5977890"/>
            <a:ext cx="1603164" cy="3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E9D27333-EBE6-F845-A8E4-28197CA3A31D}"/>
              </a:ext>
            </a:extLst>
          </p:cNvPr>
          <p:cNvSpPr txBox="1"/>
          <p:nvPr/>
        </p:nvSpPr>
        <p:spPr>
          <a:xfrm>
            <a:off x="419099" y="150269"/>
            <a:ext cx="561506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MUB </a:t>
            </a:r>
            <a:r>
              <a:rPr lang="cs-CZ" sz="3600" b="1" dirty="0" err="1">
                <a:solidFill>
                  <a:srgbClr val="FF0000"/>
                </a:solidFill>
              </a:rPr>
              <a:t>C</a:t>
            </a:r>
            <a:r>
              <a:rPr lang="cs-CZ" sz="2400" b="1" dirty="0" err="1">
                <a:solidFill>
                  <a:srgbClr val="FF0000"/>
                </a:solidFill>
              </a:rPr>
              <a:t>orporate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S</a:t>
            </a:r>
            <a:r>
              <a:rPr lang="cs-CZ" sz="2400" b="1" dirty="0" err="1">
                <a:solidFill>
                  <a:srgbClr val="FF0000"/>
                </a:solidFill>
              </a:rPr>
              <a:t>ocial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R</a:t>
            </a:r>
            <a:r>
              <a:rPr lang="cs-CZ" sz="2400" b="1" dirty="0" err="1">
                <a:solidFill>
                  <a:srgbClr val="FF0000"/>
                </a:solidFill>
              </a:rPr>
              <a:t>esponsibility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800" b="1" dirty="0"/>
              <a:t>AKTIVITY A PŘÍLEŽITOSTI  2022</a:t>
            </a:r>
            <a:endParaRPr lang="cs-CZ" sz="3600" b="1" dirty="0">
              <a:solidFill>
                <a:srgbClr val="154585"/>
              </a:solidFill>
            </a:endParaRPr>
          </a:p>
        </p:txBody>
      </p:sp>
      <p:cxnSp>
        <p:nvCxnSpPr>
          <p:cNvPr id="1051" name="Gerade Verbindung 13">
            <a:extLst>
              <a:ext uri="{FF2B5EF4-FFF2-40B4-BE49-F238E27FC236}">
                <a16:creationId xmlns:a16="http://schemas.microsoft.com/office/drawing/2014/main" id="{05648D83-A9C3-644B-A470-6F64D0470CD2}"/>
              </a:ext>
            </a:extLst>
          </p:cNvPr>
          <p:cNvCxnSpPr>
            <a:cxnSpLocks/>
          </p:cNvCxnSpPr>
          <p:nvPr/>
        </p:nvCxnSpPr>
        <p:spPr>
          <a:xfrm flipH="1">
            <a:off x="564349" y="720369"/>
            <a:ext cx="523215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2" name="TextovéPole 1051">
            <a:extLst>
              <a:ext uri="{FF2B5EF4-FFF2-40B4-BE49-F238E27FC236}">
                <a16:creationId xmlns:a16="http://schemas.microsoft.com/office/drawing/2014/main" id="{2E270F98-F67B-EE41-A93B-30926D8A6664}"/>
              </a:ext>
            </a:extLst>
          </p:cNvPr>
          <p:cNvSpPr txBox="1"/>
          <p:nvPr/>
        </p:nvSpPr>
        <p:spPr>
          <a:xfrm>
            <a:off x="419099" y="1340416"/>
            <a:ext cx="683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CHCEME PEČOVAT O PŘÍRODU STEJNĚ KVALITNĚ JAKO O NAŠE KLIENTY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CD5754A-E732-4883-AA10-6119E5A5B25E}"/>
              </a:ext>
            </a:extLst>
          </p:cNvPr>
          <p:cNvSpPr txBox="1"/>
          <p:nvPr/>
        </p:nvSpPr>
        <p:spPr>
          <a:xfrm>
            <a:off x="726114" y="1752528"/>
            <a:ext cx="59393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r>
              <a:rPr lang="cs-CZ" sz="2000" dirty="0"/>
              <a:t>Není nám lhostejné, kam putují námi poskytnuté fiktivní úvěry, a tím se podílíme na minimalizaci negativních vlivů na společnost a životní prostředí.</a:t>
            </a:r>
          </a:p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r>
              <a:rPr lang="cs-CZ" sz="2000" dirty="0"/>
              <a:t>Pořádáme vzdělávací akce, které mají za cíl pomoct vzdělat jejich účastníky v oblasti finanční gramotnosti.</a:t>
            </a:r>
          </a:p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r>
              <a:rPr lang="cs-CZ" sz="2000" dirty="0"/>
              <a:t>Inovujeme naše produkty a jsme odhodlaní podporovat projekty s pozitivním dopadem na životní prostředí a obyvatelstvo.</a:t>
            </a:r>
          </a:p>
          <a:p>
            <a:pPr marL="800100" lvl="1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r>
              <a:rPr lang="cs-CZ" dirty="0"/>
              <a:t>Náš úvěr COVID byl a je odpovědí na nastalou situaci a jsme připraveni podpořit všechny společnosti, které splňují naše zásady odpovědného podnikání.</a:t>
            </a:r>
          </a:p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r>
              <a:rPr lang="cs-CZ" sz="2000" dirty="0"/>
              <a:t>Eliminace tištěných dokumentů a smluv na čistě elektronické do dvou let.</a:t>
            </a:r>
          </a:p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endParaRPr lang="cs-CZ" sz="2000" dirty="0"/>
          </a:p>
          <a:p>
            <a:pPr marL="342900" indent="-342900">
              <a:buClr>
                <a:srgbClr val="03438A"/>
              </a:buClr>
              <a:buFont typeface="Calibri" panose="020F0502020204030204" pitchFamily="34" charset="0"/>
              <a:buChar char="●"/>
            </a:pPr>
            <a:endParaRPr lang="cs-CZ" sz="22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0497ACD-5028-41B9-A780-E202AC65C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BBC282E-009F-4F09-B589-A8D950AB84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80" r="14501"/>
          <a:stretch/>
        </p:blipFill>
        <p:spPr>
          <a:xfrm>
            <a:off x="7100515" y="1451003"/>
            <a:ext cx="4729784" cy="42983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79C4F9-D1B7-491D-938D-2A7367BF0818}"/>
              </a:ext>
            </a:extLst>
          </p:cNvPr>
          <p:cNvSpPr txBox="1"/>
          <p:nvPr/>
        </p:nvSpPr>
        <p:spPr>
          <a:xfrm>
            <a:off x="8147121" y="211824"/>
            <a:ext cx="3146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Regionální veletrh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 OA Vinohradská Praha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1. – 3. 2. 2022</a:t>
            </a:r>
          </a:p>
        </p:txBody>
      </p:sp>
    </p:spTree>
    <p:extLst>
      <p:ext uri="{BB962C8B-B14F-4D97-AF65-F5344CB8AC3E}">
        <p14:creationId xmlns:p14="http://schemas.microsoft.com/office/powerpoint/2010/main" val="9106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479">
        <p14:switch dir="r"/>
      </p:transition>
    </mc:Choice>
    <mc:Fallback xmlns="">
      <p:transition spd="slow" advClick="0" advTm="36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5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646387" y="1891122"/>
            <a:ext cx="448220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Fiktivní úvěr bez úroků </a:t>
            </a:r>
            <a:br>
              <a:rPr lang="cs-CZ" sz="2400" dirty="0"/>
            </a:br>
            <a:r>
              <a:rPr lang="cs-CZ" sz="2400" dirty="0"/>
              <a:t>a poplatků.</a:t>
            </a:r>
          </a:p>
          <a:p>
            <a:r>
              <a:rPr lang="cs-CZ" sz="2400" dirty="0"/>
              <a:t>Možnost čerpání od 50 000 </a:t>
            </a:r>
            <a:r>
              <a:rPr lang="cs-CZ" sz="2400" dirty="0" err="1"/>
              <a:t>F.Kč</a:t>
            </a:r>
            <a:r>
              <a:rPr lang="cs-CZ" sz="2400" dirty="0"/>
              <a:t>  do 2 000 000 </a:t>
            </a:r>
            <a:r>
              <a:rPr lang="cs-CZ" sz="2400" dirty="0" err="1"/>
              <a:t>F.Kč</a:t>
            </a:r>
            <a:r>
              <a:rPr lang="cs-CZ" sz="2400" dirty="0"/>
              <a:t>.</a:t>
            </a:r>
          </a:p>
          <a:p>
            <a:r>
              <a:rPr lang="cs-CZ" sz="2400" dirty="0"/>
              <a:t>Splatnost 2 roky od uzavření smlouvy o fiktivním úvěru COVID.</a:t>
            </a:r>
          </a:p>
          <a:p>
            <a:r>
              <a:rPr lang="cs-CZ" sz="2400" dirty="0"/>
              <a:t>Odklad splátek až 1 rok </a:t>
            </a:r>
            <a:br>
              <a:rPr lang="cs-CZ" sz="2400" dirty="0"/>
            </a:br>
            <a:r>
              <a:rPr lang="cs-CZ" sz="2400" dirty="0"/>
              <a:t>od uzavření smlouvy o fiktivním úvěru COVID.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V="1">
            <a:off x="-3" y="6002829"/>
            <a:ext cx="12192001" cy="880110"/>
          </a:xfrm>
          <a:prstGeom prst="rect">
            <a:avLst/>
          </a:prstGeom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63" y="1891122"/>
            <a:ext cx="5719985" cy="32138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9D27333-EBE6-F845-A8E4-28197CA3A31D}"/>
              </a:ext>
            </a:extLst>
          </p:cNvPr>
          <p:cNvSpPr txBox="1"/>
          <p:nvPr/>
        </p:nvSpPr>
        <p:spPr>
          <a:xfrm>
            <a:off x="419099" y="249383"/>
            <a:ext cx="1163010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</a:rPr>
              <a:t>COVID PROGRAM </a:t>
            </a:r>
            <a:r>
              <a:rPr lang="cs-CZ" sz="2800" b="1" dirty="0">
                <a:solidFill>
                  <a:srgbClr val="0070C0"/>
                </a:solidFill>
              </a:rPr>
              <a:t>- </a:t>
            </a:r>
            <a:r>
              <a:rPr lang="cs-CZ" sz="2800" b="1" dirty="0"/>
              <a:t>fiktivní úvěr pro podnikatele zasažené </a:t>
            </a:r>
            <a:r>
              <a:rPr lang="cs-CZ" sz="2800" b="1" dirty="0" err="1"/>
              <a:t>koronavirem</a:t>
            </a:r>
            <a:endParaRPr lang="cs-CZ" sz="3600" b="1" dirty="0">
              <a:solidFill>
                <a:srgbClr val="0070C0"/>
              </a:solidFill>
            </a:endParaRPr>
          </a:p>
        </p:txBody>
      </p:sp>
      <p:cxnSp>
        <p:nvCxnSpPr>
          <p:cNvPr id="8" name="Gerade Verbindung 13">
            <a:extLst>
              <a:ext uri="{FF2B5EF4-FFF2-40B4-BE49-F238E27FC236}">
                <a16:creationId xmlns:a16="http://schemas.microsoft.com/office/drawing/2014/main" id="{05648D83-A9C3-644B-A470-6F64D0470CD2}"/>
              </a:ext>
            </a:extLst>
          </p:cNvPr>
          <p:cNvCxnSpPr>
            <a:cxnSpLocks/>
          </p:cNvCxnSpPr>
          <p:nvPr/>
        </p:nvCxnSpPr>
        <p:spPr>
          <a:xfrm flipH="1">
            <a:off x="508688" y="858427"/>
            <a:ext cx="197325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C25042-DE05-459F-AC18-D7AA5088A3BC}"/>
              </a:ext>
            </a:extLst>
          </p:cNvPr>
          <p:cNvSpPr txBox="1"/>
          <p:nvPr/>
        </p:nvSpPr>
        <p:spPr>
          <a:xfrm>
            <a:off x="419099" y="858427"/>
            <a:ext cx="1135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NOVÝ ÚVĚROVÝ PRODUKT COVID PRO STÁVAJÍCÍ I NOVÉ KLIENTY JEJICHŽ FIKTIVNÍ EKONOMICKÉ AKTIVITY JSOU OMEZENY V DŮSLEDKU PŘIJATÝCH STÁTNÍCH RESTRIKCÍ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4BDCA4-563B-4F70-80C6-77202E6D93F1}"/>
              </a:ext>
            </a:extLst>
          </p:cNvPr>
          <p:cNvSpPr txBox="1"/>
          <p:nvPr/>
        </p:nvSpPr>
        <p:spPr>
          <a:xfrm>
            <a:off x="1167297" y="5765488"/>
            <a:ext cx="6818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Vyžádejte si  ještě </a:t>
            </a:r>
            <a:r>
              <a:rPr lang="cs-CZ" sz="2000" b="1" dirty="0">
                <a:solidFill>
                  <a:srgbClr val="FE1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</a:t>
            </a:r>
            <a:r>
              <a:rPr lang="cs-CZ" sz="2000" dirty="0"/>
              <a:t> individuální nabídku: info@mubanka.cz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FC07CD-FF64-4769-8E53-D461986F3AE9}"/>
              </a:ext>
            </a:extLst>
          </p:cNvPr>
          <p:cNvSpPr txBox="1"/>
          <p:nvPr/>
        </p:nvSpPr>
        <p:spPr>
          <a:xfrm>
            <a:off x="8321040" y="5592954"/>
            <a:ext cx="3557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Regionální veletrh FIF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26. 1. – 3. 2. 2022</a:t>
            </a:r>
          </a:p>
        </p:txBody>
      </p:sp>
    </p:spTree>
    <p:extLst>
      <p:ext uri="{BB962C8B-B14F-4D97-AF65-F5344CB8AC3E}">
        <p14:creationId xmlns:p14="http://schemas.microsoft.com/office/powerpoint/2010/main" val="35381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V="1">
            <a:off x="-3" y="5977890"/>
            <a:ext cx="12192001" cy="880110"/>
          </a:xfrm>
          <a:prstGeom prst="rect">
            <a:avLst/>
          </a:prstGeom>
          <a:effectLst/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A1BFF4B-F36B-B04F-ADAD-465B0959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67" y="5977890"/>
            <a:ext cx="1603164" cy="3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8614" y="7942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3013038" y="1600038"/>
            <a:ext cx="686681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 ORBIT COIN</a:t>
            </a:r>
            <a:b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BANKA BUDOUCNOSTI PŘÍNÁŠÍ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MĚNU BUDOUCNOSTI JIŽ DNES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147457" y="798947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50" charset="0"/>
              <a:ea typeface="+mn-ea"/>
              <a:cs typeface="Helvetica Light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7141455-214D-45FB-857C-09DCF3DDC9AE}"/>
              </a:ext>
            </a:extLst>
          </p:cNvPr>
          <p:cNvGrpSpPr/>
          <p:nvPr/>
        </p:nvGrpSpPr>
        <p:grpSpPr>
          <a:xfrm>
            <a:off x="283094" y="1714438"/>
            <a:ext cx="2458670" cy="949387"/>
            <a:chOff x="838198" y="1322678"/>
            <a:chExt cx="2458670" cy="949387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DD52501E-B767-4ACF-8AE9-3A645BCDC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38198" y="1322678"/>
              <a:ext cx="2458670" cy="949387"/>
            </a:xfrm>
            <a:prstGeom prst="rect">
              <a:avLst/>
            </a:prstGeom>
          </p:spPr>
        </p:pic>
        <p:pic>
          <p:nvPicPr>
            <p:cNvPr id="18" name="Obrázek 17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2387E2A-1C03-4F37-8C4E-5DC85F661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57410" y="1590710"/>
              <a:ext cx="703265" cy="413322"/>
            </a:xfrm>
            <a:prstGeom prst="rect">
              <a:avLst/>
            </a:prstGeom>
          </p:spPr>
        </p:pic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FE0AFD-D1CE-4F34-8416-81410CF714B0}"/>
              </a:ext>
            </a:extLst>
          </p:cNvPr>
          <p:cNvSpPr txBox="1"/>
          <p:nvPr/>
        </p:nvSpPr>
        <p:spPr>
          <a:xfrm>
            <a:off x="61782" y="0"/>
            <a:ext cx="610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MUB SPACE 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      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84C58BA-E992-459B-A7B7-1EA9C59B66B7}"/>
              </a:ext>
            </a:extLst>
          </p:cNvPr>
          <p:cNvGrpSpPr/>
          <p:nvPr/>
        </p:nvGrpSpPr>
        <p:grpSpPr>
          <a:xfrm>
            <a:off x="2900529" y="734050"/>
            <a:ext cx="8998102" cy="4986282"/>
            <a:chOff x="2900529" y="734050"/>
            <a:chExt cx="8998102" cy="4986282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09CFF2B-AF53-4AFD-8DE5-A3B49B024E25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ISS </a:t>
              </a:r>
              <a:r>
                <a:rPr kumimoji="0" lang="cs-C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Mezinárodní vesmírná stanice</a:t>
              </a:r>
              <a:endPara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A12B303A-9CA0-4DCD-84CC-A5BC24346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037127" y="1797372"/>
              <a:ext cx="6971336" cy="3922960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F0FC4935-B7CE-4851-B41D-FDC918771543}"/>
              </a:ext>
            </a:extLst>
          </p:cNvPr>
          <p:cNvGrpSpPr/>
          <p:nvPr/>
        </p:nvGrpSpPr>
        <p:grpSpPr>
          <a:xfrm>
            <a:off x="2900529" y="734050"/>
            <a:ext cx="8998102" cy="4991547"/>
            <a:chOff x="2900529" y="734050"/>
            <a:chExt cx="8998102" cy="4991547"/>
          </a:xfrm>
        </p:grpSpPr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C249A88E-993A-44DC-84DF-972BBA8CEFCF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Axiom Station</a:t>
              </a:r>
            </a:p>
          </p:txBody>
        </p:sp>
        <p:pic>
          <p:nvPicPr>
            <p:cNvPr id="23" name="Obrázek 22" descr="Obsah obrázku satelit&#10;&#10;Popis byl vytvořen automaticky">
              <a:extLst>
                <a:ext uri="{FF2B5EF4-FFF2-40B4-BE49-F238E27FC236}">
                  <a16:creationId xmlns:a16="http://schemas.microsoft.com/office/drawing/2014/main" id="{42042C71-D0E1-4AAE-979D-354DA6C4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85507" y="1687727"/>
              <a:ext cx="7178436" cy="4037870"/>
            </a:xfrm>
            <a:prstGeom prst="rect">
              <a:avLst/>
            </a:prstGeom>
          </p:spPr>
        </p:pic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38ADE31-334D-44A4-A32A-C56238B24586}"/>
              </a:ext>
            </a:extLst>
          </p:cNvPr>
          <p:cNvGrpSpPr/>
          <p:nvPr/>
        </p:nvGrpSpPr>
        <p:grpSpPr>
          <a:xfrm>
            <a:off x="2900529" y="734050"/>
            <a:ext cx="8998102" cy="5439878"/>
            <a:chOff x="2900529" y="734050"/>
            <a:chExt cx="8998102" cy="5439878"/>
          </a:xfrm>
        </p:grpSpPr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0040A829-6EF6-49C6-AA6A-4C84B7CCEB67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Projekt Artemis</a:t>
              </a: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5D7E185-1D48-4D7B-A33C-B0415E1F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3037126" y="1797372"/>
              <a:ext cx="5835407" cy="4376556"/>
            </a:xfrm>
            <a:prstGeom prst="rect">
              <a:avLst/>
            </a:prstGeom>
          </p:spPr>
        </p:pic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91FF3E2-C3A0-46B1-8DC8-FCC3789681A7}"/>
              </a:ext>
            </a:extLst>
          </p:cNvPr>
          <p:cNvSpPr txBox="1"/>
          <p:nvPr/>
        </p:nvSpPr>
        <p:spPr>
          <a:xfrm>
            <a:off x="3013038" y="1594773"/>
            <a:ext cx="876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MUB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600" b="1" i="0" u="none" strike="noStrike" kern="1200" cap="none" spc="0" normalizeH="0" baseline="0" noProof="0" dirty="0">
              <a:ln>
                <a:noFill/>
              </a:ln>
              <a:solidFill>
                <a:srgbClr val="0343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JSME S VÁMI NA ORBITĚ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8E2ED3A-9BCB-4EE7-9F78-F5710317DE50}"/>
              </a:ext>
            </a:extLst>
          </p:cNvPr>
          <p:cNvSpPr txBox="1"/>
          <p:nvPr/>
        </p:nvSpPr>
        <p:spPr>
          <a:xfrm>
            <a:off x="2900529" y="734050"/>
            <a:ext cx="9144014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Služby na orbitě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Orbit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(EOC).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Bankovní účet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Orbit.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Kreditní karta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MUB SPACE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Plaťte naší kartou a získejte den pobytu navíc.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Využijte pojištění „rychle pryč“, které Vám zajistí místo v nejbližší lodi.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Kontokorent pro případ nouze.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nákup EOC.</a:t>
            </a:r>
          </a:p>
        </p:txBody>
      </p:sp>
      <p:pic>
        <p:nvPicPr>
          <p:cNvPr id="5" name="Recording_mubSpace">
            <a:hlinkClick r:id="" action="ppaction://media"/>
            <a:extLst>
              <a:ext uri="{FF2B5EF4-FFF2-40B4-BE49-F238E27FC236}">
                <a16:creationId xmlns:a16="http://schemas.microsoft.com/office/drawing/2014/main" id="{46DF260A-3FBE-4D25-BCF1-E41DEDA0E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267" y="4734094"/>
            <a:ext cx="304800" cy="304800"/>
          </a:xfrm>
          <a:prstGeom prst="rect">
            <a:avLst/>
          </a:prstGeom>
        </p:spPr>
      </p:pic>
      <p:pic>
        <p:nvPicPr>
          <p:cNvPr id="7" name="Recording_hybl">
            <a:hlinkClick r:id="" action="ppaction://media"/>
            <a:extLst>
              <a:ext uri="{FF2B5EF4-FFF2-40B4-BE49-F238E27FC236}">
                <a16:creationId xmlns:a16="http://schemas.microsoft.com/office/drawing/2014/main" id="{9978B740-1F44-4FCB-9D82-F45A0E8C01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267" y="5344785"/>
            <a:ext cx="304800" cy="3048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E361714-0660-4506-A9DF-4E6788A6CD5C}"/>
              </a:ext>
            </a:extLst>
          </p:cNvPr>
          <p:cNvSpPr txBox="1"/>
          <p:nvPr/>
        </p:nvSpPr>
        <p:spPr>
          <a:xfrm>
            <a:off x="8000709" y="112678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Regionální veletrh  fiktivních firem 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 Vinohradská Praha, 26. 1. – 3. 2. 2022</a:t>
            </a:r>
          </a:p>
        </p:txBody>
      </p:sp>
    </p:spTree>
    <p:extLst>
      <p:ext uri="{BB962C8B-B14F-4D97-AF65-F5344CB8AC3E}">
        <p14:creationId xmlns:p14="http://schemas.microsoft.com/office/powerpoint/2010/main" val="19855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9465">
        <p14:switch dir="r"/>
      </p:transition>
    </mc:Choice>
    <mc:Fallback xmlns="">
      <p:transition spd="slow" advTm="79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36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9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74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113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29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36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37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38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47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5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56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71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72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72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73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73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73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73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nodeType="withEffect">
                                  <p:stCondLst>
                                    <p:cond delay="74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74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1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756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allAtOnce"/>
      <p:bldP spid="8" grpId="1" uiExpand="1" build="p" bldLvl="2" advAuto="1000"/>
      <p:bldP spid="11" grpId="0" animBg="1"/>
      <p:bldP spid="11" grpId="1" animBg="1"/>
      <p:bldP spid="12" grpId="0" build="allAtOnce"/>
      <p:bldP spid="29" grpId="0"/>
      <p:bldP spid="28" grpId="0" uiExpand="1" build="p" bldLvl="2" animBg="1" advAuto="0"/>
      <p:bldP spid="28" grpId="1" uiExpand="1" build="allAtOnce" animBg="1"/>
      <p:bldP spid="25" grpId="0"/>
    </p:bldLst>
  </p:timing>
  <p:extLst>
    <p:ext uri="{E180D4A7-C9FB-4DFB-919C-405C955672EB}">
      <p14:showEvtLst xmlns:p14="http://schemas.microsoft.com/office/powerpoint/2010/main">
        <p14:playEvt time="5" objId="5"/>
        <p14:playEvt time="4004" objId="7"/>
        <p14:stopEvt time="5213" objId="5"/>
        <p14:stopEvt time="79108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4FD1E8-2FAA-CB43-8E1D-03C0541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265238"/>
            <a:ext cx="6164263" cy="2825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4294AEDF-CFDC-8F42-8464-6EE5E0A58FFE}"/>
              </a:ext>
            </a:extLst>
          </p:cNvPr>
          <p:cNvSpPr/>
          <p:nvPr/>
        </p:nvSpPr>
        <p:spPr>
          <a:xfrm>
            <a:off x="0" y="-10270"/>
            <a:ext cx="12192000" cy="3433763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B936013-BC36-1D43-968E-61CF0D687D5B}"/>
              </a:ext>
            </a:extLst>
          </p:cNvPr>
          <p:cNvSpPr txBox="1"/>
          <p:nvPr/>
        </p:nvSpPr>
        <p:spPr>
          <a:xfrm>
            <a:off x="1430735" y="1300812"/>
            <a:ext cx="4117975" cy="4038600"/>
          </a:xfrm>
          <a:prstGeom prst="ellipse">
            <a:avLst/>
          </a:prstGeom>
          <a:solidFill>
            <a:srgbClr val="03438A"/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</a:b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POMÁHÁME</a:t>
            </a: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 </a:t>
            </a: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POROZUMĚT</a:t>
            </a: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 </a:t>
            </a: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kern="0" spc="-300" dirty="0">
                <a:solidFill>
                  <a:srgbClr val="FFFFFF"/>
                </a:solidFill>
                <a:latin typeface="Helvetica" pitchFamily="50" charset="0"/>
                <a:cs typeface="Helvetica Light"/>
              </a:rPr>
              <a:t>PENĚZŮM</a:t>
            </a:r>
            <a:endParaRPr lang="en-US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F8C00008-0B93-0A48-A640-1A7D148628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30546" y="5779423"/>
            <a:ext cx="358775" cy="349250"/>
            <a:chOff x="6243638" y="2827337"/>
            <a:chExt cx="885825" cy="885825"/>
          </a:xfrm>
        </p:grpSpPr>
        <p:sp>
          <p:nvSpPr>
            <p:cNvPr id="9" name="Oval 139">
              <a:extLst>
                <a:ext uri="{FF2B5EF4-FFF2-40B4-BE49-F238E27FC236}">
                  <a16:creationId xmlns:a16="http://schemas.microsoft.com/office/drawing/2014/main" id="{20715A57-660C-C748-9903-67C76DBB7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3638" y="2827337"/>
              <a:ext cx="885825" cy="885825"/>
            </a:xfrm>
            <a:prstGeom prst="ellipse">
              <a:avLst/>
            </a:prstGeom>
            <a:solidFill>
              <a:srgbClr val="B0022F"/>
            </a:solidFill>
            <a:ln>
              <a:noFill/>
            </a:ln>
          </p:spPr>
          <p:txBody>
            <a:bodyPr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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" pitchFamily="2" charset="2"/>
                <a:buChar char="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cs-CZ" sz="1600" ker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Freeform 140">
              <a:extLst>
                <a:ext uri="{FF2B5EF4-FFF2-40B4-BE49-F238E27FC236}">
                  <a16:creationId xmlns:a16="http://schemas.microsoft.com/office/drawing/2014/main" id="{969B0308-36B3-8C4F-8F2F-9DAFDDCAA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2330" y="3000474"/>
              <a:ext cx="352762" cy="555654"/>
            </a:xfrm>
            <a:custGeom>
              <a:avLst/>
              <a:gdLst>
                <a:gd name="T0" fmla="*/ 2147483647 w 155"/>
                <a:gd name="T1" fmla="*/ 2147483647 h 242"/>
                <a:gd name="T2" fmla="*/ 2147483647 w 155"/>
                <a:gd name="T3" fmla="*/ 2147483647 h 242"/>
                <a:gd name="T4" fmla="*/ 2147483647 w 155"/>
                <a:gd name="T5" fmla="*/ 0 h 242"/>
                <a:gd name="T6" fmla="*/ 0 w 155"/>
                <a:gd name="T7" fmla="*/ 2147483647 h 242"/>
                <a:gd name="T8" fmla="*/ 0 w 155"/>
                <a:gd name="T9" fmla="*/ 2147483647 h 242"/>
                <a:gd name="T10" fmla="*/ 0 w 155"/>
                <a:gd name="T11" fmla="*/ 2147483647 h 242"/>
                <a:gd name="T12" fmla="*/ 2147483647 w 155"/>
                <a:gd name="T13" fmla="*/ 2147483647 h 242"/>
                <a:gd name="T14" fmla="*/ 2147483647 w 155"/>
                <a:gd name="T15" fmla="*/ 2147483647 h 242"/>
                <a:gd name="T16" fmla="*/ 2147483647 w 155"/>
                <a:gd name="T17" fmla="*/ 2147483647 h 242"/>
                <a:gd name="T18" fmla="*/ 2147483647 w 155"/>
                <a:gd name="T19" fmla="*/ 2147483647 h 242"/>
                <a:gd name="T20" fmla="*/ 2147483647 w 155"/>
                <a:gd name="T21" fmla="*/ 2147483647 h 242"/>
                <a:gd name="T22" fmla="*/ 2147483647 w 155"/>
                <a:gd name="T23" fmla="*/ 2147483647 h 242"/>
                <a:gd name="T24" fmla="*/ 2147483647 w 155"/>
                <a:gd name="T25" fmla="*/ 2147483647 h 242"/>
                <a:gd name="T26" fmla="*/ 2147483647 w 155"/>
                <a:gd name="T27" fmla="*/ 2147483647 h 242"/>
                <a:gd name="T28" fmla="*/ 2147483647 w 155"/>
                <a:gd name="T29" fmla="*/ 2147483647 h 242"/>
                <a:gd name="T30" fmla="*/ 2147483647 w 155"/>
                <a:gd name="T31" fmla="*/ 2147483647 h 2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5" h="242">
                  <a:moveTo>
                    <a:pt x="155" y="76"/>
                  </a:moveTo>
                  <a:cubicBezTo>
                    <a:pt x="155" y="76"/>
                    <a:pt x="155" y="76"/>
                    <a:pt x="155" y="76"/>
                  </a:cubicBezTo>
                  <a:cubicBezTo>
                    <a:pt x="153" y="34"/>
                    <a:pt x="119" y="1"/>
                    <a:pt x="78" y="0"/>
                  </a:cubicBezTo>
                  <a:cubicBezTo>
                    <a:pt x="36" y="1"/>
                    <a:pt x="2" y="3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111"/>
                    <a:pt x="26" y="130"/>
                    <a:pt x="46" y="156"/>
                  </a:cubicBezTo>
                  <a:cubicBezTo>
                    <a:pt x="70" y="186"/>
                    <a:pt x="78" y="242"/>
                    <a:pt x="78" y="242"/>
                  </a:cubicBezTo>
                  <a:cubicBezTo>
                    <a:pt x="78" y="242"/>
                    <a:pt x="86" y="186"/>
                    <a:pt x="109" y="156"/>
                  </a:cubicBezTo>
                  <a:cubicBezTo>
                    <a:pt x="129" y="130"/>
                    <a:pt x="155" y="111"/>
                    <a:pt x="155" y="79"/>
                  </a:cubicBezTo>
                  <a:cubicBezTo>
                    <a:pt x="155" y="78"/>
                    <a:pt x="155" y="77"/>
                    <a:pt x="155" y="76"/>
                  </a:cubicBezTo>
                  <a:close/>
                  <a:moveTo>
                    <a:pt x="78" y="100"/>
                  </a:moveTo>
                  <a:cubicBezTo>
                    <a:pt x="65" y="100"/>
                    <a:pt x="54" y="89"/>
                    <a:pt x="54" y="76"/>
                  </a:cubicBezTo>
                  <a:cubicBezTo>
                    <a:pt x="54" y="63"/>
                    <a:pt x="65" y="53"/>
                    <a:pt x="78" y="53"/>
                  </a:cubicBezTo>
                  <a:cubicBezTo>
                    <a:pt x="91" y="53"/>
                    <a:pt x="101" y="63"/>
                    <a:pt x="101" y="76"/>
                  </a:cubicBezTo>
                  <a:cubicBezTo>
                    <a:pt x="101" y="89"/>
                    <a:pt x="91" y="100"/>
                    <a:pt x="78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4">
            <a:extLst>
              <a:ext uri="{FF2B5EF4-FFF2-40B4-BE49-F238E27FC236}">
                <a16:creationId xmlns:a16="http://schemas.microsoft.com/office/drawing/2014/main" id="{E50BB590-AAF1-934E-82CA-D168440060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1442" y="5350021"/>
            <a:ext cx="360363" cy="349250"/>
            <a:chOff x="5958418" y="3997855"/>
            <a:chExt cx="741890" cy="74189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33D3938-655D-394C-BB89-8D9963E6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418" y="3997855"/>
              <a:ext cx="741890" cy="741890"/>
            </a:xfrm>
            <a:prstGeom prst="ellipse">
              <a:avLst/>
            </a:prstGeom>
            <a:solidFill>
              <a:srgbClr val="B0022F"/>
            </a:solidFill>
            <a:ln>
              <a:noFill/>
            </a:ln>
          </p:spPr>
          <p:txBody>
            <a:bodyPr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Font typeface="Wingdings" pitchFamily="2" charset="2"/>
                <a:buChar char="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" pitchFamily="2" charset="2"/>
                <a:buChar char="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ebdings" pitchFamily="18" charset="2"/>
                <a:buChar char="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cs-CZ" sz="1600" ker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1388DE46-D42A-1445-8D66-5F8C0FC46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635" y="4159722"/>
              <a:ext cx="317018" cy="478856"/>
            </a:xfrm>
            <a:custGeom>
              <a:avLst/>
              <a:gdLst>
                <a:gd name="T0" fmla="*/ 2147483647 w 160"/>
                <a:gd name="T1" fmla="*/ 2147483647 h 239"/>
                <a:gd name="T2" fmla="*/ 2147483647 w 160"/>
                <a:gd name="T3" fmla="*/ 2147483647 h 239"/>
                <a:gd name="T4" fmla="*/ 2147483647 w 160"/>
                <a:gd name="T5" fmla="*/ 2147483647 h 239"/>
                <a:gd name="T6" fmla="*/ 2147483647 w 160"/>
                <a:gd name="T7" fmla="*/ 2147483647 h 239"/>
                <a:gd name="T8" fmla="*/ 2147483647 w 160"/>
                <a:gd name="T9" fmla="*/ 2147483647 h 239"/>
                <a:gd name="T10" fmla="*/ 2147483647 w 160"/>
                <a:gd name="T11" fmla="*/ 0 h 239"/>
                <a:gd name="T12" fmla="*/ 2147483647 w 160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0882B08F-5812-AD4D-886F-BC52DC929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267" y="4112511"/>
              <a:ext cx="137266" cy="175356"/>
            </a:xfrm>
            <a:custGeom>
              <a:avLst/>
              <a:gdLst>
                <a:gd name="T0" fmla="*/ 2147483647 w 70"/>
                <a:gd name="T1" fmla="*/ 2147483647 h 88"/>
                <a:gd name="T2" fmla="*/ 2147483647 w 70"/>
                <a:gd name="T3" fmla="*/ 2147483647 h 88"/>
                <a:gd name="T4" fmla="*/ 2147483647 w 70"/>
                <a:gd name="T5" fmla="*/ 2147483647 h 88"/>
                <a:gd name="T6" fmla="*/ 2147483647 w 70"/>
                <a:gd name="T7" fmla="*/ 2147483647 h 88"/>
                <a:gd name="T8" fmla="*/ 2147483647 w 70"/>
                <a:gd name="T9" fmla="*/ 2147483647 h 88"/>
                <a:gd name="T10" fmla="*/ 2147483647 w 70"/>
                <a:gd name="T11" fmla="*/ 2147483647 h 88"/>
                <a:gd name="T12" fmla="*/ 2147483647 w 70"/>
                <a:gd name="T13" fmla="*/ 2147483647 h 88"/>
                <a:gd name="T14" fmla="*/ 2147483647 w 70"/>
                <a:gd name="T15" fmla="*/ 2147483647 h 88"/>
                <a:gd name="T16" fmla="*/ 2147483647 w 70"/>
                <a:gd name="T17" fmla="*/ 2147483647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1132EC44-7EAB-314F-9A91-B6AC0C431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58" y="4432871"/>
              <a:ext cx="137266" cy="175356"/>
            </a:xfrm>
            <a:custGeom>
              <a:avLst/>
              <a:gdLst>
                <a:gd name="T0" fmla="*/ 2147483647 w 70"/>
                <a:gd name="T1" fmla="*/ 2147483647 h 87"/>
                <a:gd name="T2" fmla="*/ 2147483647 w 70"/>
                <a:gd name="T3" fmla="*/ 2147483647 h 87"/>
                <a:gd name="T4" fmla="*/ 2147483647 w 70"/>
                <a:gd name="T5" fmla="*/ 2147483647 h 87"/>
                <a:gd name="T6" fmla="*/ 2147483647 w 70"/>
                <a:gd name="T7" fmla="*/ 2147483647 h 87"/>
                <a:gd name="T8" fmla="*/ 2147483647 w 70"/>
                <a:gd name="T9" fmla="*/ 2147483647 h 87"/>
                <a:gd name="T10" fmla="*/ 2147483647 w 70"/>
                <a:gd name="T11" fmla="*/ 2147483647 h 87"/>
                <a:gd name="T12" fmla="*/ 2147483647 w 70"/>
                <a:gd name="T13" fmla="*/ 2147483647 h 87"/>
                <a:gd name="T14" fmla="*/ 2147483647 w 70"/>
                <a:gd name="T15" fmla="*/ 2147483647 h 87"/>
                <a:gd name="T16" fmla="*/ 2147483647 w 70"/>
                <a:gd name="T17" fmla="*/ 2147483647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E81335A1-C682-114F-B0E7-876FB8E945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9203" y="4024255"/>
            <a:ext cx="358775" cy="349250"/>
            <a:chOff x="3465149" y="1128560"/>
            <a:chExt cx="527482" cy="528790"/>
          </a:xfrm>
        </p:grpSpPr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DE3DB95E-3AD1-F148-8A0E-523B0990C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149" y="1128560"/>
              <a:ext cx="527482" cy="528790"/>
            </a:xfrm>
            <a:custGeom>
              <a:avLst/>
              <a:gdLst>
                <a:gd name="T0" fmla="*/ 2147483647 w 320"/>
                <a:gd name="T1" fmla="*/ 2147483647 h 320"/>
                <a:gd name="T2" fmla="*/ 2147483647 w 320"/>
                <a:gd name="T3" fmla="*/ 2147483647 h 320"/>
                <a:gd name="T4" fmla="*/ 2147483647 w 320"/>
                <a:gd name="T5" fmla="*/ 2147483647 h 320"/>
                <a:gd name="T6" fmla="*/ 2147483647 w 320"/>
                <a:gd name="T7" fmla="*/ 2147483647 h 320"/>
                <a:gd name="T8" fmla="*/ 2147483647 w 320"/>
                <a:gd name="T9" fmla="*/ 2147483647 h 320"/>
                <a:gd name="T10" fmla="*/ 2147483647 w 320"/>
                <a:gd name="T11" fmla="*/ 0 h 320"/>
                <a:gd name="T12" fmla="*/ 2147483647 w 320"/>
                <a:gd name="T13" fmla="*/ 2147483647 h 320"/>
                <a:gd name="T14" fmla="*/ 0 w 320"/>
                <a:gd name="T15" fmla="*/ 2147483647 h 320"/>
                <a:gd name="T16" fmla="*/ 2147483647 w 320"/>
                <a:gd name="T17" fmla="*/ 214748364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solidFill>
              <a:srgbClr val="B0022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D548C302-5AC1-A642-B17E-85BC09DD1C8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1581" y="1246159"/>
              <a:ext cx="314620" cy="293592"/>
              <a:chOff x="2678" y="1431"/>
              <a:chExt cx="404" cy="377"/>
            </a:xfrm>
            <a:solidFill>
              <a:srgbClr val="000000"/>
            </a:solidFill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7A310565-932D-7F40-8547-FFA9A964EF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96" y="1482"/>
                <a:ext cx="168" cy="173"/>
              </a:xfrm>
              <a:custGeom>
                <a:avLst/>
                <a:gdLst>
                  <a:gd name="T0" fmla="*/ 32 w 70"/>
                  <a:gd name="T1" fmla="*/ 72 h 72"/>
                  <a:gd name="T2" fmla="*/ 0 w 70"/>
                  <a:gd name="T3" fmla="*/ 40 h 72"/>
                  <a:gd name="T4" fmla="*/ 39 w 70"/>
                  <a:gd name="T5" fmla="*/ 0 h 72"/>
                  <a:gd name="T6" fmla="*/ 70 w 70"/>
                  <a:gd name="T7" fmla="*/ 30 h 72"/>
                  <a:gd name="T8" fmla="*/ 50 w 70"/>
                  <a:gd name="T9" fmla="*/ 55 h 72"/>
                  <a:gd name="T10" fmla="*/ 41 w 70"/>
                  <a:gd name="T11" fmla="*/ 49 h 72"/>
                  <a:gd name="T12" fmla="*/ 28 w 70"/>
                  <a:gd name="T13" fmla="*/ 55 h 72"/>
                  <a:gd name="T14" fmla="*/ 16 w 70"/>
                  <a:gd name="T15" fmla="*/ 41 h 72"/>
                  <a:gd name="T16" fmla="*/ 40 w 70"/>
                  <a:gd name="T17" fmla="*/ 16 h 72"/>
                  <a:gd name="T18" fmla="*/ 53 w 70"/>
                  <a:gd name="T19" fmla="*/ 19 h 72"/>
                  <a:gd name="T20" fmla="*/ 54 w 70"/>
                  <a:gd name="T21" fmla="*/ 19 h 72"/>
                  <a:gd name="T22" fmla="*/ 50 w 70"/>
                  <a:gd name="T23" fmla="*/ 39 h 72"/>
                  <a:gd name="T24" fmla="*/ 51 w 70"/>
                  <a:gd name="T25" fmla="*/ 46 h 72"/>
                  <a:gd name="T26" fmla="*/ 52 w 70"/>
                  <a:gd name="T27" fmla="*/ 46 h 72"/>
                  <a:gd name="T28" fmla="*/ 52 w 70"/>
                  <a:gd name="T29" fmla="*/ 46 h 72"/>
                  <a:gd name="T30" fmla="*/ 60 w 70"/>
                  <a:gd name="T31" fmla="*/ 31 h 72"/>
                  <a:gd name="T32" fmla="*/ 38 w 70"/>
                  <a:gd name="T33" fmla="*/ 8 h 72"/>
                  <a:gd name="T34" fmla="*/ 10 w 70"/>
                  <a:gd name="T35" fmla="*/ 39 h 72"/>
                  <a:gd name="T36" fmla="*/ 34 w 70"/>
                  <a:gd name="T37" fmla="*/ 64 h 72"/>
                  <a:gd name="T38" fmla="*/ 49 w 70"/>
                  <a:gd name="T39" fmla="*/ 61 h 72"/>
                  <a:gd name="T40" fmla="*/ 50 w 70"/>
                  <a:gd name="T41" fmla="*/ 60 h 72"/>
                  <a:gd name="T42" fmla="*/ 52 w 70"/>
                  <a:gd name="T43" fmla="*/ 68 h 72"/>
                  <a:gd name="T44" fmla="*/ 51 w 70"/>
                  <a:gd name="T45" fmla="*/ 69 h 72"/>
                  <a:gd name="T46" fmla="*/ 32 w 70"/>
                  <a:gd name="T47" fmla="*/ 72 h 72"/>
                  <a:gd name="T48" fmla="*/ 39 w 70"/>
                  <a:gd name="T49" fmla="*/ 27 h 72"/>
                  <a:gd name="T50" fmla="*/ 28 w 70"/>
                  <a:gd name="T51" fmla="*/ 40 h 72"/>
                  <a:gd name="T52" fmla="*/ 32 w 70"/>
                  <a:gd name="T53" fmla="*/ 45 h 72"/>
                  <a:gd name="T54" fmla="*/ 39 w 70"/>
                  <a:gd name="T55" fmla="*/ 35 h 72"/>
                  <a:gd name="T56" fmla="*/ 41 w 70"/>
                  <a:gd name="T57" fmla="*/ 27 h 72"/>
                  <a:gd name="T58" fmla="*/ 39 w 70"/>
                  <a:gd name="T59" fmla="*/ 2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0" h="72">
                    <a:moveTo>
                      <a:pt x="32" y="72"/>
                    </a:moveTo>
                    <a:cubicBezTo>
                      <a:pt x="16" y="72"/>
                      <a:pt x="0" y="61"/>
                      <a:pt x="0" y="40"/>
                    </a:cubicBezTo>
                    <a:cubicBezTo>
                      <a:pt x="0" y="17"/>
                      <a:pt x="16" y="0"/>
                      <a:pt x="39" y="0"/>
                    </a:cubicBezTo>
                    <a:cubicBezTo>
                      <a:pt x="57" y="0"/>
                      <a:pt x="70" y="13"/>
                      <a:pt x="70" y="30"/>
                    </a:cubicBezTo>
                    <a:cubicBezTo>
                      <a:pt x="70" y="45"/>
                      <a:pt x="62" y="55"/>
                      <a:pt x="50" y="55"/>
                    </a:cubicBezTo>
                    <a:cubicBezTo>
                      <a:pt x="45" y="55"/>
                      <a:pt x="42" y="53"/>
                      <a:pt x="41" y="49"/>
                    </a:cubicBezTo>
                    <a:cubicBezTo>
                      <a:pt x="37" y="53"/>
                      <a:pt x="33" y="55"/>
                      <a:pt x="28" y="55"/>
                    </a:cubicBezTo>
                    <a:cubicBezTo>
                      <a:pt x="21" y="55"/>
                      <a:pt x="16" y="50"/>
                      <a:pt x="16" y="41"/>
                    </a:cubicBezTo>
                    <a:cubicBezTo>
                      <a:pt x="16" y="27"/>
                      <a:pt x="26" y="16"/>
                      <a:pt x="40" y="16"/>
                    </a:cubicBezTo>
                    <a:cubicBezTo>
                      <a:pt x="45" y="16"/>
                      <a:pt x="50" y="18"/>
                      <a:pt x="53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43"/>
                      <a:pt x="50" y="45"/>
                      <a:pt x="51" y="46"/>
                    </a:cubicBezTo>
                    <a:cubicBezTo>
                      <a:pt x="51" y="46"/>
                      <a:pt x="51" y="46"/>
                      <a:pt x="52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6" y="46"/>
                      <a:pt x="60" y="42"/>
                      <a:pt x="60" y="31"/>
                    </a:cubicBezTo>
                    <a:cubicBezTo>
                      <a:pt x="60" y="17"/>
                      <a:pt x="51" y="8"/>
                      <a:pt x="38" y="8"/>
                    </a:cubicBezTo>
                    <a:cubicBezTo>
                      <a:pt x="24" y="8"/>
                      <a:pt x="10" y="19"/>
                      <a:pt x="10" y="39"/>
                    </a:cubicBezTo>
                    <a:cubicBezTo>
                      <a:pt x="10" y="54"/>
                      <a:pt x="19" y="64"/>
                      <a:pt x="34" y="64"/>
                    </a:cubicBezTo>
                    <a:cubicBezTo>
                      <a:pt x="39" y="64"/>
                      <a:pt x="45" y="63"/>
                      <a:pt x="49" y="61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45" y="71"/>
                      <a:pt x="40" y="72"/>
                      <a:pt x="32" y="72"/>
                    </a:cubicBezTo>
                    <a:close/>
                    <a:moveTo>
                      <a:pt x="39" y="27"/>
                    </a:moveTo>
                    <a:cubicBezTo>
                      <a:pt x="33" y="27"/>
                      <a:pt x="28" y="33"/>
                      <a:pt x="28" y="40"/>
                    </a:cubicBezTo>
                    <a:cubicBezTo>
                      <a:pt x="28" y="42"/>
                      <a:pt x="29" y="45"/>
                      <a:pt x="32" y="45"/>
                    </a:cubicBezTo>
                    <a:cubicBezTo>
                      <a:pt x="35" y="45"/>
                      <a:pt x="39" y="41"/>
                      <a:pt x="39" y="35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0" y="27"/>
                      <a:pt x="39" y="27"/>
                      <a:pt x="3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kern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50C43B06-E7DF-104E-95C4-03C941FFC4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8" y="1431"/>
                <a:ext cx="404" cy="377"/>
              </a:xfrm>
              <a:custGeom>
                <a:avLst/>
                <a:gdLst>
                  <a:gd name="T0" fmla="*/ 4 w 168"/>
                  <a:gd name="T1" fmla="*/ 157 h 157"/>
                  <a:gd name="T2" fmla="*/ 0 w 168"/>
                  <a:gd name="T3" fmla="*/ 153 h 157"/>
                  <a:gd name="T4" fmla="*/ 0 w 168"/>
                  <a:gd name="T5" fmla="*/ 51 h 157"/>
                  <a:gd name="T6" fmla="*/ 2 w 168"/>
                  <a:gd name="T7" fmla="*/ 47 h 157"/>
                  <a:gd name="T8" fmla="*/ 17 w 168"/>
                  <a:gd name="T9" fmla="*/ 37 h 157"/>
                  <a:gd name="T10" fmla="*/ 17 w 168"/>
                  <a:gd name="T11" fmla="*/ 14 h 157"/>
                  <a:gd name="T12" fmla="*/ 21 w 168"/>
                  <a:gd name="T13" fmla="*/ 10 h 157"/>
                  <a:gd name="T14" fmla="*/ 59 w 168"/>
                  <a:gd name="T15" fmla="*/ 10 h 157"/>
                  <a:gd name="T16" fmla="*/ 73 w 168"/>
                  <a:gd name="T17" fmla="*/ 2 h 157"/>
                  <a:gd name="T18" fmla="*/ 84 w 168"/>
                  <a:gd name="T19" fmla="*/ 0 h 157"/>
                  <a:gd name="T20" fmla="*/ 94 w 168"/>
                  <a:gd name="T21" fmla="*/ 2 h 157"/>
                  <a:gd name="T22" fmla="*/ 109 w 168"/>
                  <a:gd name="T23" fmla="*/ 10 h 157"/>
                  <a:gd name="T24" fmla="*/ 147 w 168"/>
                  <a:gd name="T25" fmla="*/ 10 h 157"/>
                  <a:gd name="T26" fmla="*/ 151 w 168"/>
                  <a:gd name="T27" fmla="*/ 14 h 157"/>
                  <a:gd name="T28" fmla="*/ 151 w 168"/>
                  <a:gd name="T29" fmla="*/ 37 h 157"/>
                  <a:gd name="T30" fmla="*/ 166 w 168"/>
                  <a:gd name="T31" fmla="*/ 47 h 157"/>
                  <a:gd name="T32" fmla="*/ 168 w 168"/>
                  <a:gd name="T33" fmla="*/ 51 h 157"/>
                  <a:gd name="T34" fmla="*/ 168 w 168"/>
                  <a:gd name="T35" fmla="*/ 153 h 157"/>
                  <a:gd name="T36" fmla="*/ 164 w 168"/>
                  <a:gd name="T37" fmla="*/ 157 h 157"/>
                  <a:gd name="T38" fmla="*/ 4 w 168"/>
                  <a:gd name="T39" fmla="*/ 157 h 157"/>
                  <a:gd name="T40" fmla="*/ 154 w 168"/>
                  <a:gd name="T41" fmla="*/ 148 h 157"/>
                  <a:gd name="T42" fmla="*/ 107 w 168"/>
                  <a:gd name="T43" fmla="*/ 106 h 157"/>
                  <a:gd name="T44" fmla="*/ 60 w 168"/>
                  <a:gd name="T45" fmla="*/ 106 h 157"/>
                  <a:gd name="T46" fmla="*/ 13 w 168"/>
                  <a:gd name="T47" fmla="*/ 148 h 157"/>
                  <a:gd name="T48" fmla="*/ 154 w 168"/>
                  <a:gd name="T49" fmla="*/ 148 h 157"/>
                  <a:gd name="T50" fmla="*/ 8 w 168"/>
                  <a:gd name="T51" fmla="*/ 142 h 157"/>
                  <a:gd name="T52" fmla="*/ 45 w 168"/>
                  <a:gd name="T53" fmla="*/ 105 h 157"/>
                  <a:gd name="T54" fmla="*/ 8 w 168"/>
                  <a:gd name="T55" fmla="*/ 62 h 157"/>
                  <a:gd name="T56" fmla="*/ 8 w 168"/>
                  <a:gd name="T57" fmla="*/ 142 h 157"/>
                  <a:gd name="T58" fmla="*/ 122 w 168"/>
                  <a:gd name="T59" fmla="*/ 105 h 157"/>
                  <a:gd name="T60" fmla="*/ 160 w 168"/>
                  <a:gd name="T61" fmla="*/ 142 h 157"/>
                  <a:gd name="T62" fmla="*/ 160 w 168"/>
                  <a:gd name="T63" fmla="*/ 62 h 157"/>
                  <a:gd name="T64" fmla="*/ 122 w 168"/>
                  <a:gd name="T65" fmla="*/ 105 h 157"/>
                  <a:gd name="T66" fmla="*/ 52 w 168"/>
                  <a:gd name="T67" fmla="*/ 100 h 157"/>
                  <a:gd name="T68" fmla="*/ 60 w 168"/>
                  <a:gd name="T69" fmla="*/ 97 h 157"/>
                  <a:gd name="T70" fmla="*/ 107 w 168"/>
                  <a:gd name="T71" fmla="*/ 97 h 157"/>
                  <a:gd name="T72" fmla="*/ 116 w 168"/>
                  <a:gd name="T73" fmla="*/ 100 h 157"/>
                  <a:gd name="T74" fmla="*/ 143 w 168"/>
                  <a:gd name="T75" fmla="*/ 69 h 157"/>
                  <a:gd name="T76" fmla="*/ 143 w 168"/>
                  <a:gd name="T77" fmla="*/ 19 h 157"/>
                  <a:gd name="T78" fmla="*/ 25 w 168"/>
                  <a:gd name="T79" fmla="*/ 19 h 157"/>
                  <a:gd name="T80" fmla="*/ 25 w 168"/>
                  <a:gd name="T81" fmla="*/ 69 h 157"/>
                  <a:gd name="T82" fmla="*/ 52 w 168"/>
                  <a:gd name="T83" fmla="*/ 100 h 157"/>
                  <a:gd name="T84" fmla="*/ 151 w 168"/>
                  <a:gd name="T85" fmla="*/ 59 h 157"/>
                  <a:gd name="T86" fmla="*/ 157 w 168"/>
                  <a:gd name="T87" fmla="*/ 51 h 157"/>
                  <a:gd name="T88" fmla="*/ 151 w 168"/>
                  <a:gd name="T89" fmla="*/ 47 h 157"/>
                  <a:gd name="T90" fmla="*/ 151 w 168"/>
                  <a:gd name="T91" fmla="*/ 59 h 157"/>
                  <a:gd name="T92" fmla="*/ 17 w 168"/>
                  <a:gd name="T93" fmla="*/ 59 h 157"/>
                  <a:gd name="T94" fmla="*/ 17 w 168"/>
                  <a:gd name="T95" fmla="*/ 47 h 157"/>
                  <a:gd name="T96" fmla="*/ 10 w 168"/>
                  <a:gd name="T97" fmla="*/ 51 h 157"/>
                  <a:gd name="T98" fmla="*/ 17 w 168"/>
                  <a:gd name="T99" fmla="*/ 59 h 157"/>
                  <a:gd name="T100" fmla="*/ 93 w 168"/>
                  <a:gd name="T101" fmla="*/ 10 h 157"/>
                  <a:gd name="T102" fmla="*/ 91 w 168"/>
                  <a:gd name="T103" fmla="*/ 10 h 157"/>
                  <a:gd name="T104" fmla="*/ 84 w 168"/>
                  <a:gd name="T105" fmla="*/ 8 h 157"/>
                  <a:gd name="T106" fmla="*/ 76 w 168"/>
                  <a:gd name="T107" fmla="*/ 10 h 157"/>
                  <a:gd name="T108" fmla="*/ 75 w 168"/>
                  <a:gd name="T109" fmla="*/ 10 h 157"/>
                  <a:gd name="T110" fmla="*/ 93 w 168"/>
                  <a:gd name="T111" fmla="*/ 1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8" h="157">
                    <a:moveTo>
                      <a:pt x="4" y="157"/>
                    </a:moveTo>
                    <a:cubicBezTo>
                      <a:pt x="1" y="157"/>
                      <a:pt x="0" y="154"/>
                      <a:pt x="0" y="15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48"/>
                      <a:pt x="2" y="47"/>
                      <a:pt x="2" y="47"/>
                    </a:cubicBezTo>
                    <a:cubicBezTo>
                      <a:pt x="4" y="46"/>
                      <a:pt x="9" y="42"/>
                      <a:pt x="17" y="37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2"/>
                      <a:pt x="19" y="10"/>
                      <a:pt x="21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7" y="5"/>
                      <a:pt x="72" y="2"/>
                      <a:pt x="73" y="2"/>
                    </a:cubicBezTo>
                    <a:cubicBezTo>
                      <a:pt x="76" y="1"/>
                      <a:pt x="80" y="0"/>
                      <a:pt x="84" y="0"/>
                    </a:cubicBezTo>
                    <a:cubicBezTo>
                      <a:pt x="88" y="0"/>
                      <a:pt x="92" y="1"/>
                      <a:pt x="94" y="2"/>
                    </a:cubicBezTo>
                    <a:cubicBezTo>
                      <a:pt x="96" y="2"/>
                      <a:pt x="101" y="5"/>
                      <a:pt x="109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9" y="10"/>
                      <a:pt x="151" y="12"/>
                      <a:pt x="151" y="14"/>
                    </a:cubicBezTo>
                    <a:cubicBezTo>
                      <a:pt x="151" y="37"/>
                      <a:pt x="151" y="37"/>
                      <a:pt x="151" y="37"/>
                    </a:cubicBezTo>
                    <a:cubicBezTo>
                      <a:pt x="158" y="42"/>
                      <a:pt x="164" y="46"/>
                      <a:pt x="166" y="47"/>
                    </a:cubicBezTo>
                    <a:cubicBezTo>
                      <a:pt x="166" y="47"/>
                      <a:pt x="168" y="49"/>
                      <a:pt x="168" y="51"/>
                    </a:cubicBezTo>
                    <a:cubicBezTo>
                      <a:pt x="168" y="153"/>
                      <a:pt x="168" y="153"/>
                      <a:pt x="168" y="153"/>
                    </a:cubicBezTo>
                    <a:cubicBezTo>
                      <a:pt x="168" y="155"/>
                      <a:pt x="166" y="157"/>
                      <a:pt x="164" y="157"/>
                    </a:cubicBezTo>
                    <a:lnTo>
                      <a:pt x="4" y="157"/>
                    </a:lnTo>
                    <a:close/>
                    <a:moveTo>
                      <a:pt x="154" y="148"/>
                    </a:moveTo>
                    <a:cubicBezTo>
                      <a:pt x="132" y="124"/>
                      <a:pt x="112" y="106"/>
                      <a:pt x="107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6" y="106"/>
                      <a:pt x="35" y="124"/>
                      <a:pt x="13" y="148"/>
                    </a:cubicBezTo>
                    <a:lnTo>
                      <a:pt x="154" y="148"/>
                    </a:lnTo>
                    <a:close/>
                    <a:moveTo>
                      <a:pt x="8" y="142"/>
                    </a:moveTo>
                    <a:cubicBezTo>
                      <a:pt x="18" y="131"/>
                      <a:pt x="33" y="115"/>
                      <a:pt x="45" y="105"/>
                    </a:cubicBezTo>
                    <a:cubicBezTo>
                      <a:pt x="8" y="62"/>
                      <a:pt x="8" y="62"/>
                      <a:pt x="8" y="62"/>
                    </a:cubicBezTo>
                    <a:lnTo>
                      <a:pt x="8" y="142"/>
                    </a:lnTo>
                    <a:close/>
                    <a:moveTo>
                      <a:pt x="122" y="105"/>
                    </a:moveTo>
                    <a:cubicBezTo>
                      <a:pt x="135" y="115"/>
                      <a:pt x="150" y="131"/>
                      <a:pt x="160" y="142"/>
                    </a:cubicBezTo>
                    <a:cubicBezTo>
                      <a:pt x="160" y="62"/>
                      <a:pt x="160" y="62"/>
                      <a:pt x="160" y="62"/>
                    </a:cubicBezTo>
                    <a:lnTo>
                      <a:pt x="122" y="105"/>
                    </a:lnTo>
                    <a:close/>
                    <a:moveTo>
                      <a:pt x="52" y="100"/>
                    </a:moveTo>
                    <a:cubicBezTo>
                      <a:pt x="56" y="98"/>
                      <a:pt x="58" y="97"/>
                      <a:pt x="60" y="97"/>
                    </a:cubicBezTo>
                    <a:cubicBezTo>
                      <a:pt x="107" y="97"/>
                      <a:pt x="107" y="97"/>
                      <a:pt x="107" y="97"/>
                    </a:cubicBezTo>
                    <a:cubicBezTo>
                      <a:pt x="109" y="97"/>
                      <a:pt x="112" y="98"/>
                      <a:pt x="116" y="100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3" y="19"/>
                      <a:pt x="143" y="19"/>
                      <a:pt x="143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69"/>
                      <a:pt x="25" y="69"/>
                      <a:pt x="25" y="69"/>
                    </a:cubicBezTo>
                    <a:lnTo>
                      <a:pt x="52" y="100"/>
                    </a:lnTo>
                    <a:close/>
                    <a:moveTo>
                      <a:pt x="151" y="59"/>
                    </a:moveTo>
                    <a:cubicBezTo>
                      <a:pt x="157" y="51"/>
                      <a:pt x="157" y="51"/>
                      <a:pt x="157" y="51"/>
                    </a:cubicBezTo>
                    <a:cubicBezTo>
                      <a:pt x="151" y="47"/>
                      <a:pt x="151" y="47"/>
                      <a:pt x="151" y="47"/>
                    </a:cubicBezTo>
                    <a:lnTo>
                      <a:pt x="151" y="59"/>
                    </a:lnTo>
                    <a:close/>
                    <a:moveTo>
                      <a:pt x="17" y="5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0" y="51"/>
                      <a:pt x="10" y="51"/>
                      <a:pt x="10" y="51"/>
                    </a:cubicBezTo>
                    <a:lnTo>
                      <a:pt x="17" y="59"/>
                    </a:lnTo>
                    <a:close/>
                    <a:moveTo>
                      <a:pt x="93" y="10"/>
                    </a:moveTo>
                    <a:cubicBezTo>
                      <a:pt x="92" y="10"/>
                      <a:pt x="92" y="10"/>
                      <a:pt x="91" y="10"/>
                    </a:cubicBezTo>
                    <a:cubicBezTo>
                      <a:pt x="90" y="9"/>
                      <a:pt x="87" y="8"/>
                      <a:pt x="84" y="8"/>
                    </a:cubicBezTo>
                    <a:cubicBezTo>
                      <a:pt x="81" y="8"/>
                      <a:pt x="78" y="9"/>
                      <a:pt x="76" y="10"/>
                    </a:cubicBezTo>
                    <a:cubicBezTo>
                      <a:pt x="76" y="10"/>
                      <a:pt x="76" y="10"/>
                      <a:pt x="75" y="10"/>
                    </a:cubicBezTo>
                    <a:lnTo>
                      <a:pt x="93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kern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</p:grpSp>
      <p:sp>
        <p:nvSpPr>
          <p:cNvPr id="26632" name="TextovéPole 23">
            <a:extLst>
              <a:ext uri="{FF2B5EF4-FFF2-40B4-BE49-F238E27FC236}">
                <a16:creationId xmlns:a16="http://schemas.microsoft.com/office/drawing/2014/main" id="{A7C70CEE-77F3-5546-902B-C9F5B3D33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006" y="4058783"/>
            <a:ext cx="1494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 err="1"/>
              <a:t>info@mubanka.cz</a:t>
            </a:r>
            <a:endParaRPr lang="cs-CZ" altLang="cs-CZ" sz="1400" dirty="0"/>
          </a:p>
        </p:txBody>
      </p:sp>
      <p:sp>
        <p:nvSpPr>
          <p:cNvPr id="26633" name="TextovéPole 24">
            <a:extLst>
              <a:ext uri="{FF2B5EF4-FFF2-40B4-BE49-F238E27FC236}">
                <a16:creationId xmlns:a16="http://schemas.microsoft.com/office/drawing/2014/main" id="{2766F647-F562-6144-8563-22C7A93AE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43" y="5391494"/>
            <a:ext cx="1491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400" dirty="0"/>
              <a:t>+420 702 150 877</a:t>
            </a:r>
            <a:endParaRPr lang="cs-CZ" altLang="cs-CZ" sz="1400" dirty="0"/>
          </a:p>
        </p:txBody>
      </p:sp>
      <p:sp>
        <p:nvSpPr>
          <p:cNvPr id="26634" name="TextovéPole 25">
            <a:extLst>
              <a:ext uri="{FF2B5EF4-FFF2-40B4-BE49-F238E27FC236}">
                <a16:creationId xmlns:a16="http://schemas.microsoft.com/office/drawing/2014/main" id="{D4EAC9A8-BECB-DD42-B9A3-6E7DD159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459" y="5538933"/>
            <a:ext cx="37585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400" dirty="0"/>
              <a:t>Pokladní</a:t>
            </a:r>
            <a:r>
              <a:rPr lang="cs-CZ" dirty="0"/>
              <a:t> </a:t>
            </a:r>
            <a:r>
              <a:rPr lang="cs-CZ" sz="1400" dirty="0"/>
              <a:t>hodiny každý čtvrtek 14:00 – 16:00 h </a:t>
            </a:r>
            <a:br>
              <a:rPr lang="cs-CZ" sz="1400" dirty="0"/>
            </a:br>
            <a:r>
              <a:rPr lang="cs-CZ" sz="1400" dirty="0"/>
              <a:t>Kancelář banky:  Učňovská 100/1, </a:t>
            </a:r>
            <a:br>
              <a:rPr lang="cs-CZ" sz="1400" dirty="0"/>
            </a:br>
            <a:r>
              <a:rPr lang="cs-CZ" sz="1400" dirty="0"/>
              <a:t>13. patro, místnost 1305.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Po dobu restrikcí díky COVID – na vyžádání, pište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na info@mubanka.cz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C95B69-4981-1247-83D6-B02946692409}"/>
              </a:ext>
            </a:extLst>
          </p:cNvPr>
          <p:cNvSpPr/>
          <p:nvPr/>
        </p:nvSpPr>
        <p:spPr>
          <a:xfrm>
            <a:off x="6605225" y="18614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ct val="0"/>
              </a:spcBef>
            </a:pPr>
            <a:r>
              <a:rPr lang="cs-CZ" sz="1400" b="1" dirty="0">
                <a:latin typeface="Calibri" panose="020F0502020204030204" pitchFamily="34" charset="0"/>
              </a:rPr>
              <a:t>Sídlo</a:t>
            </a:r>
            <a:r>
              <a:rPr lang="cs-CZ" sz="1400" dirty="0">
                <a:latin typeface="Calibri" panose="020F0502020204030204" pitchFamily="34" charset="0"/>
              </a:rPr>
              <a:t>: Učňovská 100/1, 190 00, Praha 9</a:t>
            </a:r>
            <a:br>
              <a:rPr lang="cs-CZ" sz="1400" dirty="0">
                <a:latin typeface="Calibri" panose="020F0502020204030204" pitchFamily="34" charset="0"/>
              </a:rPr>
            </a:br>
            <a:r>
              <a:rPr lang="cs-CZ" sz="1400" b="1" dirty="0">
                <a:latin typeface="Calibri" panose="020F0502020204030204" pitchFamily="34" charset="0"/>
              </a:rPr>
              <a:t>IČ</a:t>
            </a:r>
            <a:r>
              <a:rPr lang="cs-CZ" sz="1400" dirty="0">
                <a:latin typeface="Calibri" panose="020F0502020204030204" pitchFamily="34" charset="0"/>
              </a:rPr>
              <a:t>: 999 99 999, </a:t>
            </a:r>
          </a:p>
          <a:p>
            <a:pPr lvl="1">
              <a:spcBef>
                <a:spcPct val="0"/>
              </a:spcBef>
            </a:pPr>
            <a:r>
              <a:rPr lang="cs-CZ" sz="1400" b="1" dirty="0">
                <a:latin typeface="Calibri" panose="020F0502020204030204" pitchFamily="34" charset="0"/>
              </a:rPr>
              <a:t>SWIFT</a:t>
            </a:r>
            <a:r>
              <a:rPr lang="cs-CZ" sz="1400" dirty="0">
                <a:latin typeface="Calibri" panose="020F0502020204030204" pitchFamily="34" charset="0"/>
              </a:rPr>
              <a:t> </a:t>
            </a:r>
            <a:r>
              <a:rPr lang="cs-CZ" sz="1400" b="1" dirty="0">
                <a:latin typeface="Calibri" panose="020F0502020204030204" pitchFamily="34" charset="0"/>
              </a:rPr>
              <a:t>kód</a:t>
            </a:r>
            <a:r>
              <a:rPr lang="cs-CZ" sz="1400" dirty="0">
                <a:latin typeface="Calibri" panose="020F0502020204030204" pitchFamily="34" charset="0"/>
              </a:rPr>
              <a:t>: CZ01Metropol</a:t>
            </a:r>
            <a:br>
              <a:rPr lang="cs-CZ" sz="1400" dirty="0">
                <a:latin typeface="Calibri" panose="020F0502020204030204" pitchFamily="34" charset="0"/>
              </a:rPr>
            </a:br>
            <a:r>
              <a:rPr lang="cs-CZ" sz="1400" b="1" dirty="0">
                <a:latin typeface="Calibri" panose="020F0502020204030204" pitchFamily="34" charset="0"/>
              </a:rPr>
              <a:t>BIC</a:t>
            </a:r>
            <a:r>
              <a:rPr lang="cs-CZ" sz="1400" dirty="0">
                <a:latin typeface="Calibri" panose="020F0502020204030204" pitchFamily="34" charset="0"/>
              </a:rPr>
              <a:t>: METRCZP1</a:t>
            </a:r>
            <a:endParaRPr lang="cs-CZ" altLang="cs-CZ" sz="1400" dirty="0">
              <a:latin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22A38C-3CC4-B54C-9860-77EBE61D22F4}"/>
              </a:ext>
            </a:extLst>
          </p:cNvPr>
          <p:cNvSpPr/>
          <p:nvPr/>
        </p:nvSpPr>
        <p:spPr>
          <a:xfrm>
            <a:off x="7548803" y="3524572"/>
            <a:ext cx="2104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https://www.mubanka.cz/</a:t>
            </a:r>
            <a:endParaRPr lang="cs-CZ" sz="1400" dirty="0"/>
          </a:p>
        </p:txBody>
      </p:sp>
      <p:sp>
        <p:nvSpPr>
          <p:cNvPr id="27" name="Freeform 104">
            <a:extLst>
              <a:ext uri="{FF2B5EF4-FFF2-40B4-BE49-F238E27FC236}">
                <a16:creationId xmlns:a16="http://schemas.microsoft.com/office/drawing/2014/main" id="{A08560ED-CACD-1641-B4B4-E6A78396F390}"/>
              </a:ext>
            </a:extLst>
          </p:cNvPr>
          <p:cNvSpPr>
            <a:spLocks/>
          </p:cNvSpPr>
          <p:nvPr/>
        </p:nvSpPr>
        <p:spPr bwMode="auto">
          <a:xfrm>
            <a:off x="7129203" y="3554467"/>
            <a:ext cx="358774" cy="349250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507530A-A43C-964E-97B1-DA2A46DAE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314" y="3642804"/>
            <a:ext cx="194618" cy="193010"/>
          </a:xfrm>
          <a:prstGeom prst="rect">
            <a:avLst/>
          </a:prstGeom>
        </p:spPr>
      </p:pic>
      <p:sp>
        <p:nvSpPr>
          <p:cNvPr id="30" name="Freeform 104">
            <a:extLst>
              <a:ext uri="{FF2B5EF4-FFF2-40B4-BE49-F238E27FC236}">
                <a16:creationId xmlns:a16="http://schemas.microsoft.com/office/drawing/2014/main" id="{A63D2A0A-9912-485E-A0A7-F8CC32FEF6B1}"/>
              </a:ext>
            </a:extLst>
          </p:cNvPr>
          <p:cNvSpPr>
            <a:spLocks/>
          </p:cNvSpPr>
          <p:nvPr/>
        </p:nvSpPr>
        <p:spPr bwMode="auto">
          <a:xfrm>
            <a:off x="7123031" y="4467621"/>
            <a:ext cx="358774" cy="349250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104">
            <a:extLst>
              <a:ext uri="{FF2B5EF4-FFF2-40B4-BE49-F238E27FC236}">
                <a16:creationId xmlns:a16="http://schemas.microsoft.com/office/drawing/2014/main" id="{78ED174D-FFB6-4B17-975F-AD08A3211423}"/>
              </a:ext>
            </a:extLst>
          </p:cNvPr>
          <p:cNvSpPr>
            <a:spLocks/>
          </p:cNvSpPr>
          <p:nvPr/>
        </p:nvSpPr>
        <p:spPr bwMode="auto">
          <a:xfrm>
            <a:off x="7123031" y="4874150"/>
            <a:ext cx="375049" cy="384237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2147483647 h 320"/>
              <a:gd name="T4" fmla="*/ 2147483647 w 320"/>
              <a:gd name="T5" fmla="*/ 2147483647 h 320"/>
              <a:gd name="T6" fmla="*/ 2147483647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0 h 320"/>
              <a:gd name="T12" fmla="*/ 2147483647 w 320"/>
              <a:gd name="T13" fmla="*/ 2147483647 h 320"/>
              <a:gd name="T14" fmla="*/ 0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rgbClr val="B0022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cs-CZ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E7AC729C-5B29-4BE3-8960-EE6A608BCF8E}"/>
              </a:ext>
            </a:extLst>
          </p:cNvPr>
          <p:cNvSpPr/>
          <p:nvPr/>
        </p:nvSpPr>
        <p:spPr>
          <a:xfrm>
            <a:off x="7255186" y="4539134"/>
            <a:ext cx="100811" cy="206223"/>
          </a:xfrm>
          <a:custGeom>
            <a:avLst/>
            <a:gdLst/>
            <a:ahLst/>
            <a:cxnLst/>
            <a:rect l="l" t="t" r="r" b="b"/>
            <a:pathLst>
              <a:path w="328295" h="631825">
                <a:moveTo>
                  <a:pt x="212841" y="631484"/>
                </a:moveTo>
                <a:lnTo>
                  <a:pt x="96941" y="631484"/>
                </a:lnTo>
                <a:lnTo>
                  <a:pt x="96941" y="343445"/>
                </a:lnTo>
                <a:lnTo>
                  <a:pt x="0" y="343445"/>
                </a:lnTo>
                <a:lnTo>
                  <a:pt x="0" y="231187"/>
                </a:lnTo>
                <a:lnTo>
                  <a:pt x="96941" y="231187"/>
                </a:lnTo>
                <a:lnTo>
                  <a:pt x="96941" y="148406"/>
                </a:lnTo>
                <a:lnTo>
                  <a:pt x="103726" y="96077"/>
                </a:lnTo>
                <a:lnTo>
                  <a:pt x="123070" y="54660"/>
                </a:lnTo>
                <a:lnTo>
                  <a:pt x="153458" y="24568"/>
                </a:lnTo>
                <a:lnTo>
                  <a:pt x="193374" y="6210"/>
                </a:lnTo>
                <a:lnTo>
                  <a:pt x="241302" y="0"/>
                </a:lnTo>
                <a:lnTo>
                  <a:pt x="270727" y="499"/>
                </a:lnTo>
                <a:lnTo>
                  <a:pt x="296167" y="1700"/>
                </a:lnTo>
                <a:lnTo>
                  <a:pt x="315826" y="3158"/>
                </a:lnTo>
                <a:lnTo>
                  <a:pt x="327907" y="4427"/>
                </a:lnTo>
                <a:lnTo>
                  <a:pt x="327907" y="104825"/>
                </a:lnTo>
                <a:lnTo>
                  <a:pt x="268507" y="104858"/>
                </a:lnTo>
                <a:lnTo>
                  <a:pt x="240152" y="108827"/>
                </a:lnTo>
                <a:lnTo>
                  <a:pt x="223201" y="119996"/>
                </a:lnTo>
                <a:lnTo>
                  <a:pt x="214987" y="137259"/>
                </a:lnTo>
                <a:lnTo>
                  <a:pt x="212841" y="159511"/>
                </a:lnTo>
                <a:lnTo>
                  <a:pt x="212841" y="231185"/>
                </a:lnTo>
                <a:lnTo>
                  <a:pt x="324012" y="231185"/>
                </a:lnTo>
                <a:lnTo>
                  <a:pt x="309530" y="343443"/>
                </a:lnTo>
                <a:lnTo>
                  <a:pt x="212841" y="343443"/>
                </a:lnTo>
                <a:lnTo>
                  <a:pt x="212841" y="6314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ovéPole 23">
            <a:extLst>
              <a:ext uri="{FF2B5EF4-FFF2-40B4-BE49-F238E27FC236}">
                <a16:creationId xmlns:a16="http://schemas.microsoft.com/office/drawing/2014/main" id="{E4BC1C3C-2A20-438E-AD87-86BF7807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995" y="4504350"/>
            <a:ext cx="24763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Metropolitní univerzitní banka</a:t>
            </a:r>
          </a:p>
        </p:txBody>
      </p:sp>
      <p:sp>
        <p:nvSpPr>
          <p:cNvPr id="34" name="TextovéPole 23">
            <a:extLst>
              <a:ext uri="{FF2B5EF4-FFF2-40B4-BE49-F238E27FC236}">
                <a16:creationId xmlns:a16="http://schemas.microsoft.com/office/drawing/2014/main" id="{9FB20514-3E3C-461D-BAB8-6D9D2EB5A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995" y="4964527"/>
            <a:ext cx="10231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400" dirty="0"/>
              <a:t>@</a:t>
            </a:r>
            <a:r>
              <a:rPr lang="cs-CZ" altLang="cs-CZ" sz="1400" dirty="0" err="1"/>
              <a:t>mubanka</a:t>
            </a:r>
            <a:endParaRPr lang="cs-CZ" altLang="cs-CZ" sz="1400" dirty="0"/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381B02F1-ED08-4A0A-814B-413D116AE066}"/>
              </a:ext>
            </a:extLst>
          </p:cNvPr>
          <p:cNvSpPr/>
          <p:nvPr/>
        </p:nvSpPr>
        <p:spPr>
          <a:xfrm>
            <a:off x="7162475" y="4968824"/>
            <a:ext cx="278296" cy="224832"/>
          </a:xfrm>
          <a:custGeom>
            <a:avLst/>
            <a:gdLst/>
            <a:ahLst/>
            <a:cxnLst/>
            <a:rect l="l" t="t" r="r" b="b"/>
            <a:pathLst>
              <a:path w="885825" h="885825">
                <a:moveTo>
                  <a:pt x="442787" y="885630"/>
                </a:moveTo>
                <a:lnTo>
                  <a:pt x="324029" y="885072"/>
                </a:lnTo>
                <a:lnTo>
                  <a:pt x="260149" y="882913"/>
                </a:lnTo>
                <a:lnTo>
                  <a:pt x="199253" y="875902"/>
                </a:lnTo>
                <a:lnTo>
                  <a:pt x="152623" y="862340"/>
                </a:lnTo>
                <a:lnTo>
                  <a:pt x="111743" y="841839"/>
                </a:lnTo>
                <a:lnTo>
                  <a:pt x="74211" y="811294"/>
                </a:lnTo>
                <a:lnTo>
                  <a:pt x="43666" y="773762"/>
                </a:lnTo>
                <a:lnTo>
                  <a:pt x="23166" y="732882"/>
                </a:lnTo>
                <a:lnTo>
                  <a:pt x="9604" y="686252"/>
                </a:lnTo>
                <a:lnTo>
                  <a:pt x="2592" y="625356"/>
                </a:lnTo>
                <a:lnTo>
                  <a:pt x="435" y="561477"/>
                </a:lnTo>
                <a:lnTo>
                  <a:pt x="0" y="515389"/>
                </a:lnTo>
                <a:lnTo>
                  <a:pt x="0" y="370074"/>
                </a:lnTo>
                <a:lnTo>
                  <a:pt x="435" y="324032"/>
                </a:lnTo>
                <a:lnTo>
                  <a:pt x="2607" y="260080"/>
                </a:lnTo>
                <a:lnTo>
                  <a:pt x="9604" y="199378"/>
                </a:lnTo>
                <a:lnTo>
                  <a:pt x="23166" y="152748"/>
                </a:lnTo>
                <a:lnTo>
                  <a:pt x="43642" y="111868"/>
                </a:lnTo>
                <a:lnTo>
                  <a:pt x="74017" y="74336"/>
                </a:lnTo>
                <a:lnTo>
                  <a:pt x="111549" y="43791"/>
                </a:lnTo>
                <a:lnTo>
                  <a:pt x="152429" y="23290"/>
                </a:lnTo>
                <a:lnTo>
                  <a:pt x="199059" y="9728"/>
                </a:lnTo>
                <a:lnTo>
                  <a:pt x="259955" y="2717"/>
                </a:lnTo>
                <a:lnTo>
                  <a:pt x="323908" y="558"/>
                </a:lnTo>
                <a:lnTo>
                  <a:pt x="442593" y="0"/>
                </a:lnTo>
                <a:lnTo>
                  <a:pt x="561376" y="533"/>
                </a:lnTo>
                <a:lnTo>
                  <a:pt x="625426" y="2523"/>
                </a:lnTo>
                <a:lnTo>
                  <a:pt x="686321" y="9534"/>
                </a:lnTo>
                <a:lnTo>
                  <a:pt x="732951" y="23096"/>
                </a:lnTo>
                <a:lnTo>
                  <a:pt x="773832" y="43597"/>
                </a:lnTo>
                <a:lnTo>
                  <a:pt x="811364" y="74142"/>
                </a:lnTo>
                <a:lnTo>
                  <a:pt x="816457" y="79770"/>
                </a:lnTo>
                <a:lnTo>
                  <a:pt x="442593" y="79770"/>
                </a:lnTo>
                <a:lnTo>
                  <a:pt x="371344" y="79864"/>
                </a:lnTo>
                <a:lnTo>
                  <a:pt x="326334" y="80231"/>
                </a:lnTo>
                <a:lnTo>
                  <a:pt x="263643" y="82293"/>
                </a:lnTo>
                <a:lnTo>
                  <a:pt x="212088" y="88504"/>
                </a:lnTo>
                <a:lnTo>
                  <a:pt x="166907" y="104068"/>
                </a:lnTo>
                <a:lnTo>
                  <a:pt x="130497" y="130816"/>
                </a:lnTo>
                <a:lnTo>
                  <a:pt x="103667" y="167226"/>
                </a:lnTo>
                <a:lnTo>
                  <a:pt x="88040" y="212552"/>
                </a:lnTo>
                <a:lnTo>
                  <a:pt x="81975" y="263961"/>
                </a:lnTo>
                <a:lnTo>
                  <a:pt x="79913" y="326652"/>
                </a:lnTo>
                <a:lnTo>
                  <a:pt x="79559" y="370074"/>
                </a:lnTo>
                <a:lnTo>
                  <a:pt x="79556" y="515389"/>
                </a:lnTo>
                <a:lnTo>
                  <a:pt x="79913" y="559172"/>
                </a:lnTo>
                <a:lnTo>
                  <a:pt x="81975" y="621863"/>
                </a:lnTo>
                <a:lnTo>
                  <a:pt x="88186" y="673418"/>
                </a:lnTo>
                <a:lnTo>
                  <a:pt x="103749" y="718598"/>
                </a:lnTo>
                <a:lnTo>
                  <a:pt x="130497" y="755008"/>
                </a:lnTo>
                <a:lnTo>
                  <a:pt x="166907" y="781838"/>
                </a:lnTo>
                <a:lnTo>
                  <a:pt x="212233" y="797465"/>
                </a:lnTo>
                <a:lnTo>
                  <a:pt x="263643" y="803531"/>
                </a:lnTo>
                <a:lnTo>
                  <a:pt x="326336" y="805593"/>
                </a:lnTo>
                <a:lnTo>
                  <a:pt x="371350" y="805960"/>
                </a:lnTo>
                <a:lnTo>
                  <a:pt x="816106" y="806054"/>
                </a:lnTo>
                <a:lnTo>
                  <a:pt x="811364" y="811294"/>
                </a:lnTo>
                <a:lnTo>
                  <a:pt x="773832" y="841839"/>
                </a:lnTo>
                <a:lnTo>
                  <a:pt x="732951" y="862340"/>
                </a:lnTo>
                <a:lnTo>
                  <a:pt x="686321" y="875902"/>
                </a:lnTo>
                <a:lnTo>
                  <a:pt x="625426" y="882913"/>
                </a:lnTo>
                <a:lnTo>
                  <a:pt x="561473" y="885072"/>
                </a:lnTo>
                <a:lnTo>
                  <a:pt x="442787" y="885630"/>
                </a:lnTo>
                <a:close/>
              </a:path>
              <a:path w="885825" h="885825">
                <a:moveTo>
                  <a:pt x="816106" y="806054"/>
                </a:moveTo>
                <a:lnTo>
                  <a:pt x="442593" y="806054"/>
                </a:lnTo>
                <a:lnTo>
                  <a:pt x="513843" y="805960"/>
                </a:lnTo>
                <a:lnTo>
                  <a:pt x="558854" y="805593"/>
                </a:lnTo>
                <a:lnTo>
                  <a:pt x="621544" y="803531"/>
                </a:lnTo>
                <a:lnTo>
                  <a:pt x="673099" y="797320"/>
                </a:lnTo>
                <a:lnTo>
                  <a:pt x="718279" y="781756"/>
                </a:lnTo>
                <a:lnTo>
                  <a:pt x="754689" y="755008"/>
                </a:lnTo>
                <a:lnTo>
                  <a:pt x="781519" y="718598"/>
                </a:lnTo>
                <a:lnTo>
                  <a:pt x="797147" y="673272"/>
                </a:lnTo>
                <a:lnTo>
                  <a:pt x="803212" y="621863"/>
                </a:lnTo>
                <a:lnTo>
                  <a:pt x="805274" y="559172"/>
                </a:lnTo>
                <a:lnTo>
                  <a:pt x="805631" y="515389"/>
                </a:lnTo>
                <a:lnTo>
                  <a:pt x="805628" y="370074"/>
                </a:lnTo>
                <a:lnTo>
                  <a:pt x="805274" y="326652"/>
                </a:lnTo>
                <a:lnTo>
                  <a:pt x="803212" y="263961"/>
                </a:lnTo>
                <a:lnTo>
                  <a:pt x="797001" y="212406"/>
                </a:lnTo>
                <a:lnTo>
                  <a:pt x="781437" y="167226"/>
                </a:lnTo>
                <a:lnTo>
                  <a:pt x="754689" y="130816"/>
                </a:lnTo>
                <a:lnTo>
                  <a:pt x="718279" y="103986"/>
                </a:lnTo>
                <a:lnTo>
                  <a:pt x="672953" y="88359"/>
                </a:lnTo>
                <a:lnTo>
                  <a:pt x="621544" y="82293"/>
                </a:lnTo>
                <a:lnTo>
                  <a:pt x="558853" y="80231"/>
                </a:lnTo>
                <a:lnTo>
                  <a:pt x="513842" y="79864"/>
                </a:lnTo>
                <a:lnTo>
                  <a:pt x="442593" y="79770"/>
                </a:lnTo>
                <a:lnTo>
                  <a:pt x="816457" y="79770"/>
                </a:lnTo>
                <a:lnTo>
                  <a:pt x="841908" y="111674"/>
                </a:lnTo>
                <a:lnTo>
                  <a:pt x="862409" y="152554"/>
                </a:lnTo>
                <a:lnTo>
                  <a:pt x="875971" y="199184"/>
                </a:lnTo>
                <a:lnTo>
                  <a:pt x="882991" y="260274"/>
                </a:lnTo>
                <a:lnTo>
                  <a:pt x="885142" y="324032"/>
                </a:lnTo>
                <a:lnTo>
                  <a:pt x="885576" y="370074"/>
                </a:lnTo>
                <a:lnTo>
                  <a:pt x="885576" y="515389"/>
                </a:lnTo>
                <a:lnTo>
                  <a:pt x="885142" y="561477"/>
                </a:lnTo>
                <a:lnTo>
                  <a:pt x="882983" y="625356"/>
                </a:lnTo>
                <a:lnTo>
                  <a:pt x="875971" y="686252"/>
                </a:lnTo>
                <a:lnTo>
                  <a:pt x="862409" y="732882"/>
                </a:lnTo>
                <a:lnTo>
                  <a:pt x="841908" y="773762"/>
                </a:lnTo>
                <a:lnTo>
                  <a:pt x="828155" y="792737"/>
                </a:lnTo>
                <a:lnTo>
                  <a:pt x="816106" y="80605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929332D6-0ED5-4E04-A6FE-8C597642F3A6}"/>
              </a:ext>
            </a:extLst>
          </p:cNvPr>
          <p:cNvSpPr/>
          <p:nvPr/>
        </p:nvSpPr>
        <p:spPr>
          <a:xfrm flipV="1">
            <a:off x="10836237" y="3900148"/>
            <a:ext cx="120660" cy="124105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73" y="454751"/>
                </a:moveTo>
                <a:lnTo>
                  <a:pt x="181644" y="450128"/>
                </a:lnTo>
                <a:lnTo>
                  <a:pt x="138952" y="436868"/>
                </a:lnTo>
                <a:lnTo>
                  <a:pt x="100314" y="415888"/>
                </a:lnTo>
                <a:lnTo>
                  <a:pt x="66645" y="388106"/>
                </a:lnTo>
                <a:lnTo>
                  <a:pt x="38863" y="354437"/>
                </a:lnTo>
                <a:lnTo>
                  <a:pt x="17883" y="315798"/>
                </a:lnTo>
                <a:lnTo>
                  <a:pt x="4623" y="273107"/>
                </a:lnTo>
                <a:lnTo>
                  <a:pt x="0" y="227278"/>
                </a:lnTo>
                <a:lnTo>
                  <a:pt x="4615" y="181458"/>
                </a:lnTo>
                <a:lnTo>
                  <a:pt x="17853" y="138789"/>
                </a:lnTo>
                <a:lnTo>
                  <a:pt x="38801" y="100181"/>
                </a:lnTo>
                <a:lnTo>
                  <a:pt x="66548" y="66548"/>
                </a:lnTo>
                <a:lnTo>
                  <a:pt x="100181" y="38801"/>
                </a:lnTo>
                <a:lnTo>
                  <a:pt x="138789" y="17853"/>
                </a:lnTo>
                <a:lnTo>
                  <a:pt x="181459" y="4615"/>
                </a:lnTo>
                <a:lnTo>
                  <a:pt x="227278" y="0"/>
                </a:lnTo>
                <a:lnTo>
                  <a:pt x="273107" y="4615"/>
                </a:lnTo>
                <a:lnTo>
                  <a:pt x="315801" y="17853"/>
                </a:lnTo>
                <a:lnTo>
                  <a:pt x="354447" y="38801"/>
                </a:lnTo>
                <a:lnTo>
                  <a:pt x="388130" y="66548"/>
                </a:lnTo>
                <a:lnTo>
                  <a:pt x="399222" y="79964"/>
                </a:lnTo>
                <a:lnTo>
                  <a:pt x="227278" y="79964"/>
                </a:lnTo>
                <a:lnTo>
                  <a:pt x="180635" y="87480"/>
                </a:lnTo>
                <a:lnTo>
                  <a:pt x="140140" y="108410"/>
                </a:lnTo>
                <a:lnTo>
                  <a:pt x="108216" y="140334"/>
                </a:lnTo>
                <a:lnTo>
                  <a:pt x="87285" y="180829"/>
                </a:lnTo>
                <a:lnTo>
                  <a:pt x="79770" y="227473"/>
                </a:lnTo>
                <a:lnTo>
                  <a:pt x="87285" y="274116"/>
                </a:lnTo>
                <a:lnTo>
                  <a:pt x="108216" y="314611"/>
                </a:lnTo>
                <a:lnTo>
                  <a:pt x="140140" y="346535"/>
                </a:lnTo>
                <a:lnTo>
                  <a:pt x="180635" y="367466"/>
                </a:lnTo>
                <a:lnTo>
                  <a:pt x="227278" y="374981"/>
                </a:lnTo>
                <a:lnTo>
                  <a:pt x="399195" y="374981"/>
                </a:lnTo>
                <a:lnTo>
                  <a:pt x="388300" y="388179"/>
                </a:lnTo>
                <a:lnTo>
                  <a:pt x="354631" y="415940"/>
                </a:lnTo>
                <a:lnTo>
                  <a:pt x="315993" y="436895"/>
                </a:lnTo>
                <a:lnTo>
                  <a:pt x="273301" y="450136"/>
                </a:lnTo>
                <a:lnTo>
                  <a:pt x="227473" y="454751"/>
                </a:lnTo>
                <a:close/>
              </a:path>
              <a:path w="455295" h="455295">
                <a:moveTo>
                  <a:pt x="399195" y="374981"/>
                </a:moveTo>
                <a:lnTo>
                  <a:pt x="227278" y="374981"/>
                </a:lnTo>
                <a:lnTo>
                  <a:pt x="273941" y="367447"/>
                </a:lnTo>
                <a:lnTo>
                  <a:pt x="314473" y="346479"/>
                </a:lnTo>
                <a:lnTo>
                  <a:pt x="346425" y="314527"/>
                </a:lnTo>
                <a:lnTo>
                  <a:pt x="367346" y="274042"/>
                </a:lnTo>
                <a:lnTo>
                  <a:pt x="374787" y="227473"/>
                </a:lnTo>
                <a:lnTo>
                  <a:pt x="367271" y="180829"/>
                </a:lnTo>
                <a:lnTo>
                  <a:pt x="346341" y="140334"/>
                </a:lnTo>
                <a:lnTo>
                  <a:pt x="314417" y="108410"/>
                </a:lnTo>
                <a:lnTo>
                  <a:pt x="273922" y="87480"/>
                </a:lnTo>
                <a:lnTo>
                  <a:pt x="227278" y="79964"/>
                </a:lnTo>
                <a:lnTo>
                  <a:pt x="399222" y="79964"/>
                </a:lnTo>
                <a:lnTo>
                  <a:pt x="415936" y="100181"/>
                </a:lnTo>
                <a:lnTo>
                  <a:pt x="436950" y="138789"/>
                </a:lnTo>
                <a:lnTo>
                  <a:pt x="450258" y="181459"/>
                </a:lnTo>
                <a:lnTo>
                  <a:pt x="454946" y="227278"/>
                </a:lnTo>
                <a:lnTo>
                  <a:pt x="450322" y="273162"/>
                </a:lnTo>
                <a:lnTo>
                  <a:pt x="437062" y="315880"/>
                </a:lnTo>
                <a:lnTo>
                  <a:pt x="416083" y="354522"/>
                </a:lnTo>
                <a:lnTo>
                  <a:pt x="399195" y="37498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DCC469D8-F345-4DD2-9B70-CCCCE6C0D19D}"/>
              </a:ext>
            </a:extLst>
          </p:cNvPr>
          <p:cNvSpPr/>
          <p:nvPr/>
        </p:nvSpPr>
        <p:spPr>
          <a:xfrm flipV="1">
            <a:off x="7336707" y="5041151"/>
            <a:ext cx="45719" cy="457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072FDFC6-6D7F-4E61-8827-50BA9FF3A7FA}"/>
              </a:ext>
            </a:extLst>
          </p:cNvPr>
          <p:cNvSpPr/>
          <p:nvPr/>
        </p:nvSpPr>
        <p:spPr>
          <a:xfrm flipV="1">
            <a:off x="7206435" y="5035971"/>
            <a:ext cx="115324" cy="114388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73" y="454751"/>
                </a:moveTo>
                <a:lnTo>
                  <a:pt x="181644" y="450128"/>
                </a:lnTo>
                <a:lnTo>
                  <a:pt x="138952" y="436868"/>
                </a:lnTo>
                <a:lnTo>
                  <a:pt x="100314" y="415888"/>
                </a:lnTo>
                <a:lnTo>
                  <a:pt x="66645" y="388106"/>
                </a:lnTo>
                <a:lnTo>
                  <a:pt x="38863" y="354437"/>
                </a:lnTo>
                <a:lnTo>
                  <a:pt x="17883" y="315798"/>
                </a:lnTo>
                <a:lnTo>
                  <a:pt x="4623" y="273107"/>
                </a:lnTo>
                <a:lnTo>
                  <a:pt x="0" y="227278"/>
                </a:lnTo>
                <a:lnTo>
                  <a:pt x="4615" y="181458"/>
                </a:lnTo>
                <a:lnTo>
                  <a:pt x="17853" y="138789"/>
                </a:lnTo>
                <a:lnTo>
                  <a:pt x="38801" y="100181"/>
                </a:lnTo>
                <a:lnTo>
                  <a:pt x="66548" y="66548"/>
                </a:lnTo>
                <a:lnTo>
                  <a:pt x="100181" y="38801"/>
                </a:lnTo>
                <a:lnTo>
                  <a:pt x="138789" y="17853"/>
                </a:lnTo>
                <a:lnTo>
                  <a:pt x="181459" y="4615"/>
                </a:lnTo>
                <a:lnTo>
                  <a:pt x="227278" y="0"/>
                </a:lnTo>
                <a:lnTo>
                  <a:pt x="273107" y="4615"/>
                </a:lnTo>
                <a:lnTo>
                  <a:pt x="315801" y="17853"/>
                </a:lnTo>
                <a:lnTo>
                  <a:pt x="354447" y="38801"/>
                </a:lnTo>
                <a:lnTo>
                  <a:pt x="388130" y="66548"/>
                </a:lnTo>
                <a:lnTo>
                  <a:pt x="399222" y="79964"/>
                </a:lnTo>
                <a:lnTo>
                  <a:pt x="227278" y="79964"/>
                </a:lnTo>
                <a:lnTo>
                  <a:pt x="180635" y="87480"/>
                </a:lnTo>
                <a:lnTo>
                  <a:pt x="140140" y="108410"/>
                </a:lnTo>
                <a:lnTo>
                  <a:pt x="108216" y="140334"/>
                </a:lnTo>
                <a:lnTo>
                  <a:pt x="87285" y="180829"/>
                </a:lnTo>
                <a:lnTo>
                  <a:pt x="79770" y="227473"/>
                </a:lnTo>
                <a:lnTo>
                  <a:pt x="87285" y="274116"/>
                </a:lnTo>
                <a:lnTo>
                  <a:pt x="108216" y="314611"/>
                </a:lnTo>
                <a:lnTo>
                  <a:pt x="140140" y="346535"/>
                </a:lnTo>
                <a:lnTo>
                  <a:pt x="180635" y="367466"/>
                </a:lnTo>
                <a:lnTo>
                  <a:pt x="227278" y="374981"/>
                </a:lnTo>
                <a:lnTo>
                  <a:pt x="399195" y="374981"/>
                </a:lnTo>
                <a:lnTo>
                  <a:pt x="388300" y="388179"/>
                </a:lnTo>
                <a:lnTo>
                  <a:pt x="354631" y="415940"/>
                </a:lnTo>
                <a:lnTo>
                  <a:pt x="315993" y="436895"/>
                </a:lnTo>
                <a:lnTo>
                  <a:pt x="273301" y="450136"/>
                </a:lnTo>
                <a:lnTo>
                  <a:pt x="227473" y="454751"/>
                </a:lnTo>
                <a:close/>
              </a:path>
              <a:path w="455295" h="455295">
                <a:moveTo>
                  <a:pt x="399195" y="374981"/>
                </a:moveTo>
                <a:lnTo>
                  <a:pt x="227278" y="374981"/>
                </a:lnTo>
                <a:lnTo>
                  <a:pt x="273941" y="367447"/>
                </a:lnTo>
                <a:lnTo>
                  <a:pt x="314473" y="346479"/>
                </a:lnTo>
                <a:lnTo>
                  <a:pt x="346425" y="314527"/>
                </a:lnTo>
                <a:lnTo>
                  <a:pt x="367346" y="274042"/>
                </a:lnTo>
                <a:lnTo>
                  <a:pt x="374787" y="227473"/>
                </a:lnTo>
                <a:lnTo>
                  <a:pt x="367271" y="180829"/>
                </a:lnTo>
                <a:lnTo>
                  <a:pt x="346341" y="140334"/>
                </a:lnTo>
                <a:lnTo>
                  <a:pt x="314417" y="108410"/>
                </a:lnTo>
                <a:lnTo>
                  <a:pt x="273922" y="87480"/>
                </a:lnTo>
                <a:lnTo>
                  <a:pt x="227278" y="79964"/>
                </a:lnTo>
                <a:lnTo>
                  <a:pt x="399222" y="79964"/>
                </a:lnTo>
                <a:lnTo>
                  <a:pt x="415936" y="100181"/>
                </a:lnTo>
                <a:lnTo>
                  <a:pt x="436950" y="138789"/>
                </a:lnTo>
                <a:lnTo>
                  <a:pt x="450258" y="181459"/>
                </a:lnTo>
                <a:lnTo>
                  <a:pt x="454946" y="227278"/>
                </a:lnTo>
                <a:lnTo>
                  <a:pt x="450322" y="273162"/>
                </a:lnTo>
                <a:lnTo>
                  <a:pt x="437062" y="315880"/>
                </a:lnTo>
                <a:lnTo>
                  <a:pt x="416083" y="354522"/>
                </a:lnTo>
                <a:lnTo>
                  <a:pt x="399195" y="3749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rázek 1">
            <a:extLst>
              <a:ext uri="{FF2B5EF4-FFF2-40B4-BE49-F238E27FC236}">
                <a16:creationId xmlns:a16="http://schemas.microsoft.com/office/drawing/2014/main" id="{6FD98D3C-F0D9-44C3-954F-AEFD5AFB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91" y="860757"/>
            <a:ext cx="3697602" cy="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FEA3D52C-247F-4A8D-8E89-9EA953BC9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2469C21E-86C2-4FE3-9263-ED9E36255918}"/>
              </a:ext>
            </a:extLst>
          </p:cNvPr>
          <p:cNvSpPr txBox="1"/>
          <p:nvPr/>
        </p:nvSpPr>
        <p:spPr>
          <a:xfrm>
            <a:off x="888866" y="5426221"/>
            <a:ext cx="5545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Vyžádejte si ještě </a:t>
            </a:r>
            <a:r>
              <a:rPr lang="cs-CZ" sz="2000" b="1" dirty="0">
                <a:solidFill>
                  <a:srgbClr val="FE1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</a:t>
            </a:r>
            <a:r>
              <a:rPr lang="cs-CZ" sz="2000" dirty="0"/>
              <a:t> speciální veletržní nabídku: </a:t>
            </a:r>
          </a:p>
          <a:p>
            <a:pPr algn="ctr"/>
            <a:r>
              <a:rPr lang="cs-CZ" sz="2000" dirty="0">
                <a:hlinkClick r:id="rId10"/>
              </a:rPr>
              <a:t>info@mubanka.cz</a:t>
            </a:r>
            <a:endParaRPr lang="cs-CZ" sz="2000" dirty="0"/>
          </a:p>
          <a:p>
            <a:pPr algn="ctr"/>
            <a:endParaRPr lang="cs-CZ" sz="20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E4154DA4-FD6D-4E1E-B4C0-0840B9A8BA68}"/>
              </a:ext>
            </a:extLst>
          </p:cNvPr>
          <p:cNvSpPr txBox="1"/>
          <p:nvPr/>
        </p:nvSpPr>
        <p:spPr>
          <a:xfrm>
            <a:off x="1157090" y="6128673"/>
            <a:ext cx="4665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 Regionální veletrh fiktivních firem 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 Vinohradská Praha, 26. 1. – 3. 2. 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3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392">
        <p14:switch dir="r"/>
      </p:transition>
    </mc:Choice>
    <mc:Fallback xmlns="">
      <p:transition spd="slow" advClick="0" advTm="1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633D39A1F67942B4EB956C419A45DA" ma:contentTypeVersion="4" ma:contentTypeDescription="Vytvoří nový dokument" ma:contentTypeScope="" ma:versionID="fd3fdfb082eab0ba6fb809054dfa82ef">
  <xsd:schema xmlns:xsd="http://www.w3.org/2001/XMLSchema" xmlns:xs="http://www.w3.org/2001/XMLSchema" xmlns:p="http://schemas.microsoft.com/office/2006/metadata/properties" xmlns:ns2="bbf39fc3-da43-4b82-beca-1a2c31e4432f" targetNamespace="http://schemas.microsoft.com/office/2006/metadata/properties" ma:root="true" ma:fieldsID="e8f932ede3fe746427389fd01b5ad191" ns2:_="">
    <xsd:import namespace="bbf39fc3-da43-4b82-beca-1a2c31e443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39fc3-da43-4b82-beca-1a2c31e44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7EAC6A-8938-4922-8E2F-8D5095793E81}">
  <ds:schemaRefs>
    <ds:schemaRef ds:uri="http://purl.org/dc/dcmitype/"/>
    <ds:schemaRef ds:uri="http://schemas.microsoft.com/office/infopath/2007/PartnerControls"/>
    <ds:schemaRef ds:uri="http://purl.org/dc/terms/"/>
    <ds:schemaRef ds:uri="bbf39fc3-da43-4b82-beca-1a2c31e4432f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29EFB56-E72B-49ED-B0E3-2572567B6D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55CCC3-D3C4-4273-9B4C-9D920382F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f39fc3-da43-4b82-beca-1a2c31e443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6570</TotalTime>
  <Words>686</Words>
  <Application>Microsoft Office PowerPoint</Application>
  <PresentationFormat>Širokoúhlá obrazovka</PresentationFormat>
  <Paragraphs>96</Paragraphs>
  <Slides>7</Slides>
  <Notes>7</Notes>
  <HiddenSlides>0</HiddenSlides>
  <MMClips>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Light</vt:lpstr>
      <vt:lpstr>Wingdings</vt:lpstr>
      <vt:lpstr>Office Theme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 Radikovský</dc:creator>
  <cp:lastModifiedBy>Radek Maxa</cp:lastModifiedBy>
  <cp:revision>181</cp:revision>
  <dcterms:created xsi:type="dcterms:W3CDTF">2020-03-05T17:21:50Z</dcterms:created>
  <dcterms:modified xsi:type="dcterms:W3CDTF">2022-01-21T11:05:41Z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0x01010097633D39A1F67942B4EB956C419A45DA</vt:lpwstr>
  </property>
</Properties>
</file>